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8"/>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6" r:id="rId70"/>
    <p:sldId id="354" r:id="rId71"/>
    <p:sldId id="348" r:id="rId72"/>
    <p:sldId id="351" r:id="rId73"/>
    <p:sldId id="352" r:id="rId74"/>
    <p:sldId id="353" r:id="rId75"/>
    <p:sldId id="350" r:id="rId76"/>
    <p:sldId id="355" r:id="rId77"/>
    <p:sldId id="257" r:id="rId78"/>
    <p:sldId id="259" r:id="rId79"/>
    <p:sldId id="360" r:id="rId80"/>
    <p:sldId id="364" r:id="rId81"/>
    <p:sldId id="358" r:id="rId82"/>
    <p:sldId id="362" r:id="rId83"/>
    <p:sldId id="361"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8" r:id="rId98"/>
    <p:sldId id="267" r:id="rId99"/>
    <p:sldId id="266" r:id="rId100"/>
    <p:sldId id="377" r:id="rId101"/>
    <p:sldId id="380" r:id="rId102"/>
    <p:sldId id="379" r:id="rId103"/>
    <p:sldId id="381" r:id="rId104"/>
    <p:sldId id="382" r:id="rId105"/>
    <p:sldId id="383" r:id="rId106"/>
    <p:sldId id="384" r:id="rId107"/>
    <p:sldId id="385" r:id="rId108"/>
    <p:sldId id="386" r:id="rId109"/>
    <p:sldId id="396" r:id="rId110"/>
    <p:sldId id="387" r:id="rId111"/>
    <p:sldId id="389" r:id="rId112"/>
    <p:sldId id="398" r:id="rId113"/>
    <p:sldId id="388" r:id="rId114"/>
    <p:sldId id="397" r:id="rId115"/>
    <p:sldId id="399" r:id="rId116"/>
    <p:sldId id="390" r:id="rId117"/>
    <p:sldId id="391" r:id="rId118"/>
    <p:sldId id="359" r:id="rId119"/>
    <p:sldId id="393" r:id="rId120"/>
    <p:sldId id="392" r:id="rId121"/>
    <p:sldId id="394" r:id="rId122"/>
    <p:sldId id="395" r:id="rId123"/>
    <p:sldId id="400" r:id="rId124"/>
    <p:sldId id="401" r:id="rId125"/>
    <p:sldId id="402" r:id="rId126"/>
    <p:sldId id="403" r:id="rId127"/>
    <p:sldId id="404" r:id="rId128"/>
    <p:sldId id="413" r:id="rId129"/>
    <p:sldId id="405" r:id="rId130"/>
    <p:sldId id="406" r:id="rId131"/>
    <p:sldId id="407" r:id="rId132"/>
    <p:sldId id="414" r:id="rId133"/>
    <p:sldId id="408" r:id="rId134"/>
    <p:sldId id="409" r:id="rId135"/>
    <p:sldId id="410" r:id="rId136"/>
    <p:sldId id="415" r:id="rId137"/>
    <p:sldId id="411" r:id="rId138"/>
    <p:sldId id="412" r:id="rId139"/>
    <p:sldId id="416" r:id="rId140"/>
    <p:sldId id="417" r:id="rId141"/>
    <p:sldId id="418" r:id="rId142"/>
    <p:sldId id="419" r:id="rId143"/>
    <p:sldId id="420" r:id="rId144"/>
    <p:sldId id="422" r:id="rId145"/>
    <p:sldId id="421" r:id="rId146"/>
    <p:sldId id="423" r:id="rId147"/>
    <p:sldId id="424" r:id="rId148"/>
    <p:sldId id="425" r:id="rId149"/>
    <p:sldId id="426" r:id="rId150"/>
    <p:sldId id="427" r:id="rId151"/>
    <p:sldId id="428" r:id="rId152"/>
    <p:sldId id="429" r:id="rId153"/>
    <p:sldId id="450" r:id="rId154"/>
    <p:sldId id="430" r:id="rId155"/>
    <p:sldId id="431" r:id="rId156"/>
    <p:sldId id="432" r:id="rId157"/>
    <p:sldId id="433" r:id="rId158"/>
    <p:sldId id="434" r:id="rId159"/>
    <p:sldId id="435" r:id="rId160"/>
    <p:sldId id="436" r:id="rId161"/>
    <p:sldId id="437" r:id="rId162"/>
    <p:sldId id="438" r:id="rId163"/>
    <p:sldId id="439" r:id="rId164"/>
    <p:sldId id="440" r:id="rId165"/>
    <p:sldId id="441" r:id="rId166"/>
    <p:sldId id="443" r:id="rId167"/>
    <p:sldId id="442" r:id="rId168"/>
    <p:sldId id="444" r:id="rId169"/>
    <p:sldId id="445" r:id="rId170"/>
    <p:sldId id="451" r:id="rId171"/>
    <p:sldId id="446" r:id="rId172"/>
    <p:sldId id="447" r:id="rId173"/>
    <p:sldId id="448" r:id="rId174"/>
    <p:sldId id="449" r:id="rId175"/>
    <p:sldId id="258" r:id="rId176"/>
    <p:sldId id="357" r:id="rId177"/>
    <p:sldId id="260" r:id="rId178"/>
    <p:sldId id="261" r:id="rId179"/>
    <p:sldId id="265" r:id="rId180"/>
    <p:sldId id="271" r:id="rId181"/>
    <p:sldId id="269" r:id="rId182"/>
    <p:sldId id="268" r:id="rId183"/>
    <p:sldId id="262" r:id="rId184"/>
    <p:sldId id="321" r:id="rId185"/>
    <p:sldId id="329" r:id="rId186"/>
    <p:sldId id="453" r:id="rId18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7D69"/>
    <a:srgbClr val="7384D6"/>
    <a:srgbClr val="D5CF73"/>
    <a:srgbClr val="96CED6"/>
    <a:srgbClr val="195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84" autoAdjust="0"/>
    <p:restoredTop sz="91734"/>
  </p:normalViewPr>
  <p:slideViewPr>
    <p:cSldViewPr snapToGrid="0">
      <p:cViewPr>
        <p:scale>
          <a:sx n="81" d="100"/>
          <a:sy n="81" d="100"/>
        </p:scale>
        <p:origin x="1040"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notesMaster" Target="notesMasters/notesMaster1.xml"/><Relationship Id="rId189"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viewProps" Target="viewProps.xml"/><Relationship Id="rId191" Type="http://schemas.openxmlformats.org/officeDocument/2006/relationships/theme" Target="theme/theme1.xml"/><Relationship Id="rId192"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t>8/3/15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t>‹#›</a:t>
            </a:fld>
            <a:endParaRPr lang="en-US"/>
          </a:p>
        </p:txBody>
      </p:sp>
    </p:spTree>
    <p:extLst>
      <p:ext uri="{BB962C8B-B14F-4D97-AF65-F5344CB8AC3E}">
        <p14:creationId xmlns:p14="http://schemas.microsoft.com/office/powerpoint/2010/main"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75</a:t>
            </a:fld>
            <a:endParaRPr lang="en-US"/>
          </a:p>
        </p:txBody>
      </p:sp>
    </p:spTree>
    <p:extLst>
      <p:ext uri="{BB962C8B-B14F-4D97-AF65-F5344CB8AC3E}">
        <p14:creationId xmlns:p14="http://schemas.microsoft.com/office/powerpoint/2010/main" val="1336189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99</a:t>
            </a:fld>
            <a:endParaRPr lang="en-US"/>
          </a:p>
        </p:txBody>
      </p:sp>
    </p:spTree>
    <p:extLst>
      <p:ext uri="{BB962C8B-B14F-4D97-AF65-F5344CB8AC3E}">
        <p14:creationId xmlns:p14="http://schemas.microsoft.com/office/powerpoint/2010/main" val="139831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Exercise </a:t>
            </a:r>
            <a:r>
              <a:rPr lang="en-US" dirty="0" smtClean="0"/>
              <a:t>is to create a new object type</a:t>
            </a:r>
          </a:p>
          <a:p>
            <a:r>
              <a:rPr lang="en-US" dirty="0" smtClean="0"/>
              <a:t>Create</a:t>
            </a:r>
            <a:r>
              <a:rPr lang="en-US" baseline="0" dirty="0" smtClean="0"/>
              <a:t> 5 objects of this type</a:t>
            </a:r>
          </a:p>
          <a:p>
            <a:r>
              <a:rPr lang="en-US" baseline="0" dirty="0" smtClean="0"/>
              <a:t>Then look at the objects prototype on the console</a:t>
            </a:r>
          </a:p>
          <a:p>
            <a:r>
              <a:rPr lang="en-US" baseline="0" dirty="0" smtClean="0"/>
              <a:t>Create a new object that depends from the other prototype</a:t>
            </a:r>
          </a:p>
          <a:p>
            <a:r>
              <a:rPr lang="en-US" baseline="0" dirty="0" smtClean="0"/>
              <a:t>Add a new function to the first prototype</a:t>
            </a:r>
          </a:p>
          <a:p>
            <a:r>
              <a:rPr lang="en-US" baseline="0" dirty="0" smtClean="0"/>
              <a:t>Use the function with one of the objects of the second prototype</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120</a:t>
            </a:fld>
            <a:endParaRPr lang="en-US"/>
          </a:p>
        </p:txBody>
      </p:sp>
    </p:spTree>
    <p:extLst>
      <p:ext uri="{BB962C8B-B14F-4D97-AF65-F5344CB8AC3E}">
        <p14:creationId xmlns:p14="http://schemas.microsoft.com/office/powerpoint/2010/main" val="143443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a:t>
            </a:r>
          </a:p>
          <a:p>
            <a:r>
              <a:rPr lang="en-US" smtClean="0"/>
              <a:t>blocks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122</a:t>
            </a:fld>
            <a:endParaRPr lang="en-US"/>
          </a:p>
        </p:txBody>
      </p:sp>
    </p:spTree>
    <p:extLst>
      <p:ext uri="{BB962C8B-B14F-4D97-AF65-F5344CB8AC3E}">
        <p14:creationId xmlns:p14="http://schemas.microsoft.com/office/powerpoint/2010/main" val="303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131</a:t>
            </a:fld>
            <a:endParaRPr lang="en-US"/>
          </a:p>
        </p:txBody>
      </p:sp>
    </p:spTree>
    <p:extLst>
      <p:ext uri="{BB962C8B-B14F-4D97-AF65-F5344CB8AC3E}">
        <p14:creationId xmlns:p14="http://schemas.microsoft.com/office/powerpoint/2010/main" val="1360478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76</a:t>
            </a:fld>
            <a:endParaRPr lang="en-US"/>
          </a:p>
        </p:txBody>
      </p:sp>
    </p:spTree>
    <p:extLst>
      <p:ext uri="{BB962C8B-B14F-4D97-AF65-F5344CB8AC3E}">
        <p14:creationId xmlns:p14="http://schemas.microsoft.com/office/powerpoint/2010/main" val="16147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www.discovermeteor.com</a:t>
            </a:r>
            <a:r>
              <a:rPr lang="en-US" dirty="0" smtClean="0"/>
              <a:t>/blog/</a:t>
            </a:r>
            <a:r>
              <a:rPr lang="en-US" dirty="0" err="1" smtClean="0"/>
              <a:t>javascript</a:t>
            </a:r>
            <a:r>
              <a:rPr lang="en-US" dirty="0" smtClean="0"/>
              <a:t>-for-meteor/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81</a:t>
            </a:fld>
            <a:endParaRPr lang="en-US"/>
          </a:p>
        </p:txBody>
      </p:sp>
    </p:spTree>
    <p:extLst>
      <p:ext uri="{BB962C8B-B14F-4D97-AF65-F5344CB8AC3E}">
        <p14:creationId xmlns:p14="http://schemas.microsoft.com/office/powerpoint/2010/main" val="7959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83</a:t>
            </a:fld>
            <a:endParaRPr lang="en-US"/>
          </a:p>
        </p:txBody>
      </p:sp>
    </p:spTree>
    <p:extLst>
      <p:ext uri="{BB962C8B-B14F-4D97-AF65-F5344CB8AC3E}">
        <p14:creationId xmlns:p14="http://schemas.microsoft.com/office/powerpoint/2010/main" val="8347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84</a:t>
            </a:fld>
            <a:endParaRPr lang="en-US"/>
          </a:p>
        </p:txBody>
      </p:sp>
    </p:spTree>
    <p:extLst>
      <p:ext uri="{BB962C8B-B14F-4D97-AF65-F5344CB8AC3E}">
        <p14:creationId xmlns:p14="http://schemas.microsoft.com/office/powerpoint/2010/main" val="6040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functions as,</a:t>
            </a:r>
            <a:r>
              <a:rPr lang="en-US" baseline="0" dirty="0" smtClean="0"/>
              <a:t> control flow and even create function inside functions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93</a:t>
            </a:fld>
            <a:endParaRPr lang="en-US"/>
          </a:p>
        </p:txBody>
      </p:sp>
    </p:spTree>
    <p:extLst>
      <p:ext uri="{BB962C8B-B14F-4D97-AF65-F5344CB8AC3E}">
        <p14:creationId xmlns:p14="http://schemas.microsoft.com/office/powerpoint/2010/main" val="197554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elegante</a:t>
            </a:r>
            <a:r>
              <a:rPr lang="en-US" dirty="0" smtClean="0"/>
              <a:t> , sometime easy to find solutions but is slower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95</a:t>
            </a:fld>
            <a:endParaRPr lang="en-US"/>
          </a:p>
        </p:txBody>
      </p:sp>
    </p:spTree>
    <p:extLst>
      <p:ext uri="{BB962C8B-B14F-4D97-AF65-F5344CB8AC3E}">
        <p14:creationId xmlns:p14="http://schemas.microsoft.com/office/powerpoint/2010/main" val="35447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97</a:t>
            </a:fld>
            <a:endParaRPr lang="en-US"/>
          </a:p>
        </p:txBody>
      </p:sp>
    </p:spTree>
    <p:extLst>
      <p:ext uri="{BB962C8B-B14F-4D97-AF65-F5344CB8AC3E}">
        <p14:creationId xmlns:p14="http://schemas.microsoft.com/office/powerpoint/2010/main" val="115038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looking an array</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98</a:t>
            </a:fld>
            <a:endParaRPr lang="en-US"/>
          </a:p>
        </p:txBody>
      </p:sp>
    </p:spTree>
    <p:extLst>
      <p:ext uri="{BB962C8B-B14F-4D97-AF65-F5344CB8AC3E}">
        <p14:creationId xmlns:p14="http://schemas.microsoft.com/office/powerpoint/2010/main" val="171898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03/08/2015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03/08/2015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03/08/2015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03/08/2015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t>03/08/2015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t>03/08/2015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t>03/08/2015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t>03/08/2015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t>03/08/2015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03/08/2015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03/08/2015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047337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t>03/08/2015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t>‹#›</a:t>
            </a:fld>
            <a:endParaRPr lang="en-GB"/>
          </a:p>
        </p:txBody>
      </p:sp>
    </p:spTree>
    <p:extLst>
      <p:ext uri="{BB962C8B-B14F-4D97-AF65-F5344CB8AC3E}">
        <p14:creationId xmlns:p14="http://schemas.microsoft.com/office/powerpoint/2010/main"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www.w3schools.com/tags/tag_tr.asp" TargetMode="External"/><Relationship Id="rId12" Type="http://schemas.openxmlformats.org/officeDocument/2006/relationships/hyperlink" Target="http://www.w3schools.com/tags/tag_td.asp" TargetMode="External"/><Relationship Id="rId13" Type="http://schemas.openxmlformats.org/officeDocument/2006/relationships/hyperlink" Target="http://www.w3schools.com/tags/tag_caption.asp" TargetMode="External"/><Relationship Id="rId14" Type="http://schemas.openxmlformats.org/officeDocument/2006/relationships/hyperlink" Target="http://www.w3schools.com/tags/tag_colgroup.asp" TargetMode="External"/><Relationship Id="rId15" Type="http://schemas.openxmlformats.org/officeDocument/2006/relationships/hyperlink" Target="http://www.w3schools.com/tags/tag_col.asp" TargetMode="External"/><Relationship Id="rId16" Type="http://schemas.openxmlformats.org/officeDocument/2006/relationships/hyperlink" Target="http://www.w3schools.com/tags/tag_thead.asp" TargetMode="External"/><Relationship Id="rId17" Type="http://schemas.openxmlformats.org/officeDocument/2006/relationships/hyperlink" Target="http://www.w3schools.com/tags/tag_tbody.asp" TargetMode="External"/><Relationship Id="rId18" Type="http://schemas.openxmlformats.org/officeDocument/2006/relationships/hyperlink" Target="http://www.w3schools.com/tags/tag_tfoot.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ul.asp" TargetMode="External"/><Relationship Id="rId4" Type="http://schemas.openxmlformats.org/officeDocument/2006/relationships/hyperlink" Target="http://www.w3schools.com/tags/tag_ol.asp" TargetMode="External"/><Relationship Id="rId5" Type="http://schemas.openxmlformats.org/officeDocument/2006/relationships/hyperlink" Target="http://www.w3schools.com/tags/tag_li.asp" TargetMode="External"/><Relationship Id="rId6" Type="http://schemas.openxmlformats.org/officeDocument/2006/relationships/hyperlink" Target="http://www.w3schools.com/tags/tag_dl.asp" TargetMode="External"/><Relationship Id="rId7" Type="http://schemas.openxmlformats.org/officeDocument/2006/relationships/hyperlink" Target="http://www.w3schools.com/tags/tag_dt.asp" TargetMode="External"/><Relationship Id="rId8" Type="http://schemas.openxmlformats.org/officeDocument/2006/relationships/hyperlink" Target="http://www.w3schools.com/tags/tag_dd.asp" TargetMode="External"/><Relationship Id="rId9" Type="http://schemas.openxmlformats.org/officeDocument/2006/relationships/hyperlink" Target="http://www.w3schools.com/tags/tag_table.asp" TargetMode="External"/><Relationship Id="rId10" Type="http://schemas.openxmlformats.org/officeDocument/2006/relationships/hyperlink" Target="http://www.w3schools.com/tags/tag_th.as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image" Target="../media/image104.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html/html_responsive.asp" TargetMode="Externa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tiff"/><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9.png"/></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gi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9.png"/></Relationships>
</file>

<file path=ppt/slides/_rels/slide17.xml.rels><?xml version="1.0" encoding="UTF-8" standalone="yes"?>
<Relationships xmlns="http://schemas.openxmlformats.org/package/2006/relationships"><Relationship Id="rId11" Type="http://schemas.openxmlformats.org/officeDocument/2006/relationships/hyperlink" Target="http://www.w3schools.com/tags/tag_button.asp" TargetMode="External"/><Relationship Id="rId12" Type="http://schemas.openxmlformats.org/officeDocument/2006/relationships/hyperlink" Target="http://www.w3schools.com/tags/tag_datalist.asp" TargetMode="External"/><Relationship Id="rId13" Type="http://schemas.openxmlformats.org/officeDocument/2006/relationships/hyperlink" Target="http://www.w3schools.com/tags/tag_keygen.asp" TargetMode="External"/><Relationship Id="rId14" Type="http://schemas.openxmlformats.org/officeDocument/2006/relationships/hyperlink" Target="http://www.w3schools.com/tags/tag_output.asp" TargetMode="External"/><Relationship Id="rId1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w3schools.com/tags/tag_form.asp" TargetMode="External"/><Relationship Id="rId3" Type="http://schemas.openxmlformats.org/officeDocument/2006/relationships/hyperlink" Target="http://www.w3schools.com/tags/tag_input.asp" TargetMode="External"/><Relationship Id="rId4" Type="http://schemas.openxmlformats.org/officeDocument/2006/relationships/hyperlink" Target="http://www.w3schools.com/tags/tag_textarea.asp" TargetMode="External"/><Relationship Id="rId5" Type="http://schemas.openxmlformats.org/officeDocument/2006/relationships/hyperlink" Target="http://www.w3schools.com/tags/tag_label.asp" TargetMode="External"/><Relationship Id="rId6" Type="http://schemas.openxmlformats.org/officeDocument/2006/relationships/hyperlink" Target="http://www.w3schools.com/tags/tag_fieldset.asp" TargetMode="External"/><Relationship Id="rId7" Type="http://schemas.openxmlformats.org/officeDocument/2006/relationships/hyperlink" Target="http://www.w3schools.com/tags/tag_legend.asp" TargetMode="External"/><Relationship Id="rId8" Type="http://schemas.openxmlformats.org/officeDocument/2006/relationships/hyperlink" Target="http://www.w3schools.com/tags/tag_select.asp" TargetMode="External"/><Relationship Id="rId9" Type="http://schemas.openxmlformats.org/officeDocument/2006/relationships/hyperlink" Target="http://www.w3schools.com/tags/tag_optgroup.asp" TargetMode="External"/><Relationship Id="rId10" Type="http://schemas.openxmlformats.org/officeDocument/2006/relationships/hyperlink" Target="http://www.w3schools.com/tags/tag_option.asp"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70.png"/></Relationships>
</file>

<file path=ppt/slides/_rels/slide171.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86.png"/><Relationship Id="rId8" Type="http://schemas.openxmlformats.org/officeDocument/2006/relationships/image" Target="../media/image85.png"/><Relationship Id="rId9" Type="http://schemas.openxmlformats.org/officeDocument/2006/relationships/image" Target="../media/image181.png"/><Relationship Id="rId10" Type="http://schemas.openxmlformats.org/officeDocument/2006/relationships/image" Target="../media/image182.png"/><Relationship Id="rId11"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78.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script.info/tutorial/oop"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farkas/html5shiv" TargetMode="External"/><Relationship Id="rId3" Type="http://schemas.openxmlformats.org/officeDocument/2006/relationships/hyperlink" Target="http://html5boilerplat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ref/sel_firstchild.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css_text.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outline.asp" TargetMode="External"/><Relationship Id="rId5" Type="http://schemas.openxmlformats.org/officeDocument/2006/relationships/hyperlink" Target="http://www.w3schools.com/cssref/pr_outline-color.asp" TargetMode="External"/><Relationship Id="rId6" Type="http://schemas.openxmlformats.org/officeDocument/2006/relationships/hyperlink" Target="http://www.w3schools.com/cssref/pr_outline-style.asp" TargetMode="External"/><Relationship Id="rId7" Type="http://schemas.openxmlformats.org/officeDocument/2006/relationships/hyperlink" Target="http://www.w3schools.com/cssref/pr_outline-width.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dim_height.asp" TargetMode="External"/><Relationship Id="rId5" Type="http://schemas.openxmlformats.org/officeDocument/2006/relationships/hyperlink" Target="http://www.w3schools.com/cssref/pr_dim_max-height.asp" TargetMode="External"/><Relationship Id="rId6" Type="http://schemas.openxmlformats.org/officeDocument/2006/relationships/hyperlink" Target="http://www.w3schools.com/cssref/pr_dim_width.asp"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script.asp" TargetMode="External"/><Relationship Id="rId5" Type="http://schemas.openxmlformats.org/officeDocument/2006/relationships/hyperlink" Target="http://www.w3schools.com/tags/tag_noscript.asp"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7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72.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7.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7"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1" Type="http://schemas.openxmlformats.org/officeDocument/2006/relationships/hyperlink" Target="http://www.w3schools.com/tags/tag_del.asp" TargetMode="External"/><Relationship Id="rId12" Type="http://schemas.openxmlformats.org/officeDocument/2006/relationships/hyperlink" Target="http://www.w3schools.com/tags/tag_mark.asp" TargetMode="External"/><Relationship Id="rId13" Type="http://schemas.openxmlformats.org/officeDocument/2006/relationships/hyperlink" Target="http://www.w3schools.com/tags/tag_abbr.asp" TargetMode="External"/><Relationship Id="rId14" Type="http://schemas.openxmlformats.org/officeDocument/2006/relationships/hyperlink" Target="http://www.w3schools.com/tags/tag_address.asp" TargetMode="External"/><Relationship Id="rId15" Type="http://schemas.openxmlformats.org/officeDocument/2006/relationships/hyperlink" Target="http://www.w3schools.com/tags/tag_bdo.asp" TargetMode="External"/><Relationship Id="rId16" Type="http://schemas.openxmlformats.org/officeDocument/2006/relationships/hyperlink" Target="http://www.w3schools.com/tags/tag_blockquote.asp" TargetMode="External"/><Relationship Id="rId17" Type="http://schemas.openxmlformats.org/officeDocument/2006/relationships/hyperlink" Target="http://www.w3schools.com/tags/tag_dfn.asp" TargetMode="External"/><Relationship Id="rId18" Type="http://schemas.openxmlformats.org/officeDocument/2006/relationships/hyperlink" Target="http://www.w3schools.com/tags/tag_q.asp" TargetMode="External"/><Relationship Id="rId19" Type="http://schemas.openxmlformats.org/officeDocument/2006/relationships/hyperlink" Target="http://www.w3schools.com/tags/tag_cite.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b.asp" TargetMode="External"/><Relationship Id="rId4" Type="http://schemas.openxmlformats.org/officeDocument/2006/relationships/hyperlink" Target="http://www.w3schools.com/tags/tag_em.asp" TargetMode="External"/><Relationship Id="rId5" Type="http://schemas.openxmlformats.org/officeDocument/2006/relationships/hyperlink" Target="http://www.w3schools.com/tags/tag_i.asp" TargetMode="External"/><Relationship Id="rId6" Type="http://schemas.openxmlformats.org/officeDocument/2006/relationships/hyperlink" Target="http://www.w3schools.com/tags/tag_small.asp" TargetMode="External"/><Relationship Id="rId7" Type="http://schemas.openxmlformats.org/officeDocument/2006/relationships/hyperlink" Target="http://www.w3schools.com/tags/tag_strong.asp" TargetMode="External"/><Relationship Id="rId8" Type="http://schemas.openxmlformats.org/officeDocument/2006/relationships/hyperlink" Target="http://www.w3schools.com/tags/tag_sub.asp" TargetMode="External"/><Relationship Id="rId9" Type="http://schemas.openxmlformats.org/officeDocument/2006/relationships/hyperlink" Target="http://www.w3schools.com/tags/tag_sup.asp" TargetMode="External"/><Relationship Id="rId10" Type="http://schemas.openxmlformats.org/officeDocument/2006/relationships/hyperlink" Target="http://www.w3schools.com/tags/tag_ins.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tiff"/><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iframe.asp" TargetMode="External"/><Relationship Id="rId5" Type="http://schemas.openxmlformats.org/officeDocument/2006/relationships/hyperlink" Target="http://www.w3schools.com/tags/tag_base.asp"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7.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9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bmdm.com/wp-content/uploads/bootstr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a:extLst>
              <a:ext uri="{28A0092B-C50C-407E-A947-70E740481C1C}">
                <a14:useLocalDpi xmlns:a14="http://schemas.microsoft.com/office/drawing/2010/main"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237149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Mutability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p:nvPr/>
        </p:nvSpPr>
        <p:spPr>
          <a:xfrm>
            <a:off x="4791695" y="2893012"/>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cxnSp>
        <p:nvCxnSpPr>
          <p:cNvPr id="9" name="Straight Arrow Connector 8"/>
          <p:cNvCxnSpPr/>
          <p:nvPr/>
        </p:nvCxnSpPr>
        <p:spPr>
          <a:xfrm flipV="1">
            <a:off x="2895600" y="3657600"/>
            <a:ext cx="16764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287491" y="3796145"/>
            <a:ext cx="1136073" cy="108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4"/>
          <p:cNvSpPr/>
          <p:nvPr/>
        </p:nvSpPr>
        <p:spPr>
          <a:xfrm>
            <a:off x="4777840" y="1825058"/>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sp>
        <p:nvSpPr>
          <p:cNvPr id="17" name="Equal 16"/>
          <p:cNvSpPr/>
          <p:nvPr/>
        </p:nvSpPr>
        <p:spPr>
          <a:xfrm rot="16200000">
            <a:off x="5831682" y="2514322"/>
            <a:ext cx="304986" cy="31964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Equal 17"/>
          <p:cNvSpPr/>
          <p:nvPr/>
        </p:nvSpPr>
        <p:spPr>
          <a:xfrm>
            <a:off x="4791695"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981200" y="5181600"/>
            <a:ext cx="1219200" cy="369332"/>
          </a:xfrm>
          <a:prstGeom prst="rect">
            <a:avLst/>
          </a:prstGeom>
          <a:noFill/>
        </p:spPr>
        <p:txBody>
          <a:bodyPr wrap="square" rtlCol="0">
            <a:spAutoFit/>
          </a:bodyPr>
          <a:lstStyle/>
          <a:p>
            <a:r>
              <a:rPr lang="en-US" dirty="0" err="1" smtClean="0"/>
              <a:t>Var</a:t>
            </a:r>
            <a:r>
              <a:rPr lang="en-US" dirty="0" smtClean="0"/>
              <a:t> 1</a:t>
            </a:r>
            <a:endParaRPr lang="en-US" dirty="0"/>
          </a:p>
        </p:txBody>
      </p:sp>
      <p:sp>
        <p:nvSpPr>
          <p:cNvPr id="20" name="TextBox 19"/>
          <p:cNvSpPr txBox="1"/>
          <p:nvPr/>
        </p:nvSpPr>
        <p:spPr>
          <a:xfrm>
            <a:off x="8017904" y="5181600"/>
            <a:ext cx="1219200" cy="369332"/>
          </a:xfrm>
          <a:prstGeom prst="rect">
            <a:avLst/>
          </a:prstGeom>
          <a:noFill/>
        </p:spPr>
        <p:txBody>
          <a:bodyPr wrap="square" rtlCol="0">
            <a:spAutoFit/>
          </a:bodyPr>
          <a:lstStyle/>
          <a:p>
            <a:r>
              <a:rPr lang="en-US" dirty="0" err="1" smtClean="0"/>
              <a:t>Var</a:t>
            </a:r>
            <a:r>
              <a:rPr lang="en-US" dirty="0" smtClean="0"/>
              <a:t> 2</a:t>
            </a:r>
            <a:endParaRPr lang="en-US" dirty="0"/>
          </a:p>
        </p:txBody>
      </p:sp>
      <p:sp>
        <p:nvSpPr>
          <p:cNvPr id="21" name="TextBox 20"/>
          <p:cNvSpPr txBox="1"/>
          <p:nvPr/>
        </p:nvSpPr>
        <p:spPr>
          <a:xfrm>
            <a:off x="5735242" y="658574"/>
            <a:ext cx="1219200" cy="369332"/>
          </a:xfrm>
          <a:prstGeom prst="rect">
            <a:avLst/>
          </a:prstGeom>
          <a:noFill/>
        </p:spPr>
        <p:txBody>
          <a:bodyPr wrap="square" rtlCol="0">
            <a:spAutoFit/>
          </a:bodyPr>
          <a:lstStyle/>
          <a:p>
            <a:r>
              <a:rPr lang="en-US" dirty="0" err="1" smtClean="0"/>
              <a:t>Var</a:t>
            </a:r>
            <a:r>
              <a:rPr lang="en-US" dirty="0" smtClean="0"/>
              <a:t> 3</a:t>
            </a:r>
            <a:endParaRPr lang="en-US" dirty="0"/>
          </a:p>
        </p:txBody>
      </p:sp>
      <p:sp>
        <p:nvSpPr>
          <p:cNvPr id="22" name="Equal 21"/>
          <p:cNvSpPr/>
          <p:nvPr/>
        </p:nvSpPr>
        <p:spPr>
          <a:xfrm>
            <a:off x="5567102"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217628" y="5793507"/>
            <a:ext cx="878372" cy="369332"/>
          </a:xfrm>
          <a:prstGeom prst="rect">
            <a:avLst/>
          </a:prstGeom>
          <a:noFill/>
        </p:spPr>
        <p:txBody>
          <a:bodyPr wrap="square" rtlCol="0">
            <a:spAutoFit/>
          </a:bodyPr>
          <a:lstStyle/>
          <a:p>
            <a:r>
              <a:rPr lang="en-US" smtClean="0"/>
              <a:t>True</a:t>
            </a:r>
            <a:endParaRPr lang="en-US"/>
          </a:p>
        </p:txBody>
      </p:sp>
      <p:grpSp>
        <p:nvGrpSpPr>
          <p:cNvPr id="27" name="Group 26"/>
          <p:cNvGrpSpPr/>
          <p:nvPr/>
        </p:nvGrpSpPr>
        <p:grpSpPr>
          <a:xfrm rot="19032937">
            <a:off x="2299716" y="2460374"/>
            <a:ext cx="1434084" cy="854482"/>
            <a:chOff x="4944095" y="5460757"/>
            <a:chExt cx="1434084" cy="854482"/>
          </a:xfrm>
        </p:grpSpPr>
        <p:sp>
          <p:nvSpPr>
            <p:cNvPr id="24" name="Equal 23"/>
            <p:cNvSpPr/>
            <p:nvPr/>
          </p:nvSpPr>
          <p:spPr>
            <a:xfrm>
              <a:off x="4944095"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Equal 24"/>
            <p:cNvSpPr/>
            <p:nvPr/>
          </p:nvSpPr>
          <p:spPr>
            <a:xfrm>
              <a:off x="5719502"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5370028" y="5945907"/>
              <a:ext cx="878372" cy="369332"/>
            </a:xfrm>
            <a:prstGeom prst="rect">
              <a:avLst/>
            </a:prstGeom>
            <a:noFill/>
          </p:spPr>
          <p:txBody>
            <a:bodyPr wrap="square" rtlCol="0">
              <a:spAutoFit/>
            </a:bodyPr>
            <a:lstStyle/>
            <a:p>
              <a:r>
                <a:rPr lang="en-US" dirty="0" smtClean="0"/>
                <a:t>false</a:t>
              </a:r>
              <a:endParaRPr lang="en-US" dirty="0"/>
            </a:p>
          </p:txBody>
        </p:sp>
      </p:grpSp>
    </p:spTree>
    <p:extLst>
      <p:ext uri="{BB962C8B-B14F-4D97-AF65-F5344CB8AC3E}">
        <p14:creationId xmlns:p14="http://schemas.microsoft.com/office/powerpoint/2010/main" val="2120757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objects</a:t>
            </a:r>
            <a:endParaRPr lang="en-US" dirty="0"/>
          </a:p>
        </p:txBody>
      </p:sp>
      <p:pic>
        <p:nvPicPr>
          <p:cNvPr id="4" name="Picture 3"/>
          <p:cNvPicPr>
            <a:picLocks noChangeAspect="1"/>
          </p:cNvPicPr>
          <p:nvPr/>
        </p:nvPicPr>
        <p:blipFill>
          <a:blip r:embed="rId2"/>
          <a:stretch>
            <a:fillRect/>
          </a:stretch>
        </p:blipFill>
        <p:spPr>
          <a:xfrm>
            <a:off x="1745672" y="2400654"/>
            <a:ext cx="9047018" cy="2081318"/>
          </a:xfrm>
          <a:prstGeom prst="rect">
            <a:avLst/>
          </a:prstGeom>
        </p:spPr>
      </p:pic>
      <p:cxnSp>
        <p:nvCxnSpPr>
          <p:cNvPr id="6" name="Straight Arrow Connector 5"/>
          <p:cNvCxnSpPr/>
          <p:nvPr/>
        </p:nvCxnSpPr>
        <p:spPr>
          <a:xfrm flipH="1">
            <a:off x="4641273" y="1898073"/>
            <a:ext cx="249382" cy="50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0" y="1274618"/>
            <a:ext cx="2022764" cy="646331"/>
          </a:xfrm>
          <a:prstGeom prst="rect">
            <a:avLst/>
          </a:prstGeom>
          <a:noFill/>
        </p:spPr>
        <p:txBody>
          <a:bodyPr wrap="square" rtlCol="0">
            <a:spAutoFit/>
          </a:bodyPr>
          <a:lstStyle/>
          <a:p>
            <a:r>
              <a:rPr lang="en-US" dirty="0" smtClean="0"/>
              <a:t>The is what </a:t>
            </a:r>
            <a:r>
              <a:rPr lang="en-US" smtClean="0"/>
              <a:t>makes it work</a:t>
            </a:r>
            <a:endParaRPr lang="en-US"/>
          </a:p>
        </p:txBody>
      </p:sp>
      <p:cxnSp>
        <p:nvCxnSpPr>
          <p:cNvPr id="8" name="Straight Arrow Connector 7"/>
          <p:cNvCxnSpPr/>
          <p:nvPr/>
        </p:nvCxnSpPr>
        <p:spPr>
          <a:xfrm flipH="1">
            <a:off x="5264728" y="2149363"/>
            <a:ext cx="387927" cy="33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1920949"/>
            <a:ext cx="1385455" cy="369332"/>
          </a:xfrm>
          <a:prstGeom prst="rect">
            <a:avLst/>
          </a:prstGeom>
          <a:noFill/>
        </p:spPr>
        <p:txBody>
          <a:bodyPr wrap="square" rtlCol="0">
            <a:spAutoFit/>
          </a:bodyPr>
          <a:lstStyle/>
          <a:p>
            <a:r>
              <a:rPr lang="en-US" smtClean="0"/>
              <a:t>Object name</a:t>
            </a:r>
            <a:endParaRPr lang="en-US"/>
          </a:p>
        </p:txBody>
      </p:sp>
      <p:cxnSp>
        <p:nvCxnSpPr>
          <p:cNvPr id="12" name="Straight Arrow Connector 11"/>
          <p:cNvCxnSpPr/>
          <p:nvPr/>
        </p:nvCxnSpPr>
        <p:spPr>
          <a:xfrm>
            <a:off x="3352800" y="2090343"/>
            <a:ext cx="221673" cy="39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85404" y="1517321"/>
            <a:ext cx="2935431" cy="584775"/>
          </a:xfrm>
          <a:prstGeom prst="rect">
            <a:avLst/>
          </a:prstGeom>
          <a:noFill/>
        </p:spPr>
        <p:txBody>
          <a:bodyPr wrap="square" rtlCol="0">
            <a:spAutoFit/>
          </a:bodyPr>
          <a:lstStyle/>
          <a:p>
            <a:r>
              <a:rPr lang="en-US" sz="1600" dirty="0" smtClean="0"/>
              <a:t>A local variable used during the for </a:t>
            </a:r>
            <a:r>
              <a:rPr lang="en-US" sz="1600" smtClean="0"/>
              <a:t>to iterate </a:t>
            </a:r>
            <a:r>
              <a:rPr lang="en-US" sz="1600" dirty="0" smtClean="0"/>
              <a:t>all the properties</a:t>
            </a:r>
            <a:endParaRPr lang="en-US" sz="1600" dirty="0"/>
          </a:p>
        </p:txBody>
      </p:sp>
      <p:pic>
        <p:nvPicPr>
          <p:cNvPr id="1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230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Exersices</a:t>
            </a:r>
            <a:r>
              <a:rPr lang="en-US" dirty="0" smtClean="0"/>
              <a:t>(3)</a:t>
            </a:r>
            <a:endParaRPr lang="en-US" dirty="0"/>
          </a:p>
        </p:txBody>
      </p:sp>
      <p:sp>
        <p:nvSpPr>
          <p:cNvPr id="3" name="Content Placeholder 2"/>
          <p:cNvSpPr>
            <a:spLocks noGrp="1"/>
          </p:cNvSpPr>
          <p:nvPr>
            <p:ph idx="1"/>
          </p:nvPr>
        </p:nvSpPr>
        <p:spPr/>
        <p:txBody>
          <a:bodyPr>
            <a:normAutofit lnSpcReduction="10000"/>
          </a:bodyPr>
          <a:lstStyle/>
          <a:p>
            <a:r>
              <a:rPr lang="en-US" dirty="0" smtClean="0"/>
              <a:t>1 create a function with 2 arguments  to give any new property with any new value to an object.</a:t>
            </a:r>
          </a:p>
          <a:p>
            <a:endParaRPr lang="en-US" dirty="0"/>
          </a:p>
          <a:p>
            <a:r>
              <a:rPr lang="en-US" dirty="0" smtClean="0"/>
              <a:t>create 50 objects (persons) with 4 characteristics (name, </a:t>
            </a:r>
            <a:r>
              <a:rPr lang="en-US" dirty="0" err="1" smtClean="0"/>
              <a:t>family_name</a:t>
            </a:r>
            <a:r>
              <a:rPr lang="en-US" dirty="0" smtClean="0"/>
              <a:t>, date)  but all the information inside them different and a array with 10 entrees about the favorite numbers of the person.</a:t>
            </a:r>
          </a:p>
          <a:p>
            <a:pPr lvl="1"/>
            <a:r>
              <a:rPr lang="en-US" dirty="0" smtClean="0"/>
              <a:t>The put all the objects in an array then in an array </a:t>
            </a:r>
          </a:p>
          <a:p>
            <a:pPr lvl="1"/>
            <a:r>
              <a:rPr lang="en-US" dirty="0" smtClean="0"/>
              <a:t>Then create a function that you can give a number and it will tell you the names of all the people that like that number</a:t>
            </a:r>
          </a:p>
          <a:p>
            <a:pPr marL="457200" lvl="1" indent="0">
              <a:buNone/>
            </a:pPr>
            <a:endParaRPr lang="en-US" dirty="0" smtClean="0"/>
          </a:p>
          <a:p>
            <a:pPr marL="457200" lvl="1" indent="0">
              <a:buNone/>
            </a:pPr>
            <a:r>
              <a:rPr lang="en-US" dirty="0" smtClean="0"/>
              <a:t>Reverse the order of an array of 100 elements</a:t>
            </a:r>
          </a:p>
          <a:p>
            <a:pPr lvl="2"/>
            <a:endParaRPr lang="en-US" dirty="0" smtClean="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88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arguments object</a:t>
            </a:r>
            <a:endParaRPr lang="en-US" dirty="0"/>
          </a:p>
        </p:txBody>
      </p:sp>
      <p:sp>
        <p:nvSpPr>
          <p:cNvPr id="4" name="TextBox 3"/>
          <p:cNvSpPr txBox="1"/>
          <p:nvPr/>
        </p:nvSpPr>
        <p:spPr>
          <a:xfrm>
            <a:off x="838200" y="1690688"/>
            <a:ext cx="7807036" cy="646331"/>
          </a:xfrm>
          <a:prstGeom prst="rect">
            <a:avLst/>
          </a:prstGeom>
          <a:noFill/>
        </p:spPr>
        <p:txBody>
          <a:bodyPr wrap="square" rtlCol="0">
            <a:spAutoFit/>
          </a:bodyPr>
          <a:lstStyle/>
          <a:p>
            <a:r>
              <a:rPr lang="en-US" dirty="0" smtClean="0"/>
              <a:t>It</a:t>
            </a:r>
            <a:r>
              <a:rPr lang="fr-FR" dirty="0" smtClean="0"/>
              <a:t>’</a:t>
            </a:r>
            <a:r>
              <a:rPr lang="en-US" dirty="0" smtClean="0"/>
              <a:t>s a temporary object that its created when a faction runs to contain all the arguments needed in that function. </a:t>
            </a:r>
            <a:endParaRPr lang="en-US" dirty="0"/>
          </a:p>
        </p:txBody>
      </p:sp>
      <p:pic>
        <p:nvPicPr>
          <p:cNvPr id="5" name="Picture 4"/>
          <p:cNvPicPr>
            <a:picLocks noChangeAspect="1"/>
          </p:cNvPicPr>
          <p:nvPr/>
        </p:nvPicPr>
        <p:blipFill>
          <a:blip r:embed="rId2"/>
          <a:stretch>
            <a:fillRect/>
          </a:stretch>
        </p:blipFill>
        <p:spPr>
          <a:xfrm>
            <a:off x="2042392" y="3287422"/>
            <a:ext cx="4580082" cy="375160"/>
          </a:xfrm>
          <a:prstGeom prst="rect">
            <a:avLst/>
          </a:prstGeom>
        </p:spPr>
      </p:pic>
      <p:pic>
        <p:nvPicPr>
          <p:cNvPr id="6" name="Picture 5"/>
          <p:cNvPicPr>
            <a:picLocks noChangeAspect="1"/>
          </p:cNvPicPr>
          <p:nvPr/>
        </p:nvPicPr>
        <p:blipFill>
          <a:blip r:embed="rId3"/>
          <a:stretch>
            <a:fillRect/>
          </a:stretch>
        </p:blipFill>
        <p:spPr>
          <a:xfrm>
            <a:off x="1911926" y="3836590"/>
            <a:ext cx="10062941" cy="1455846"/>
          </a:xfrm>
          <a:prstGeom prst="rect">
            <a:avLst/>
          </a:prstGeom>
        </p:spPr>
      </p:pic>
      <p:pic>
        <p:nvPicPr>
          <p:cNvPr id="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97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object</a:t>
            </a:r>
            <a:endParaRPr lang="en-US" dirty="0"/>
          </a:p>
        </p:txBody>
      </p:sp>
      <p:pic>
        <p:nvPicPr>
          <p:cNvPr id="4" name="Picture 3"/>
          <p:cNvPicPr>
            <a:picLocks noChangeAspect="1"/>
          </p:cNvPicPr>
          <p:nvPr/>
        </p:nvPicPr>
        <p:blipFill>
          <a:blip r:embed="rId2"/>
          <a:stretch>
            <a:fillRect/>
          </a:stretch>
        </p:blipFill>
        <p:spPr>
          <a:xfrm>
            <a:off x="2858557" y="1337849"/>
            <a:ext cx="7241407" cy="5520151"/>
          </a:xfrm>
          <a:prstGeom prst="rect">
            <a:avLst/>
          </a:prstGeom>
        </p:spPr>
      </p:pic>
      <p:sp>
        <p:nvSpPr>
          <p:cNvPr id="10" name="Rectangle 9"/>
          <p:cNvSpPr/>
          <p:nvPr/>
        </p:nvSpPr>
        <p:spPr>
          <a:xfrm>
            <a:off x="2895600" y="5403273"/>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09455" y="3959378"/>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global 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2168236"/>
            <a:ext cx="9321800" cy="30353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887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form array to list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42655"/>
            <a:ext cx="6858000" cy="19812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69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35018"/>
            <a:ext cx="8839200" cy="3708400"/>
          </a:xfrm>
          <a:prstGeom prst="rect">
            <a:avLst/>
          </a:prstGeom>
        </p:spPr>
      </p:pic>
      <p:pic>
        <p:nvPicPr>
          <p:cNvPr id="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6415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2497667" y="724959"/>
            <a:ext cx="7442200" cy="646641"/>
          </a:xfrm>
        </p:spPr>
        <p:txBody>
          <a:bodyPr/>
          <a:lstStyle/>
          <a:p>
            <a:r>
              <a:rPr lang="en-US" dirty="0" smtClean="0"/>
              <a:t>Special type of notation used to store data</a:t>
            </a:r>
            <a:endParaRPr lang="en-US" dirty="0"/>
          </a:p>
        </p:txBody>
      </p:sp>
      <p:sp>
        <p:nvSpPr>
          <p:cNvPr id="4" name="TextBox 3"/>
          <p:cNvSpPr txBox="1"/>
          <p:nvPr/>
        </p:nvSpPr>
        <p:spPr>
          <a:xfrm>
            <a:off x="287867" y="1784647"/>
            <a:ext cx="5808133" cy="923330"/>
          </a:xfrm>
          <a:prstGeom prst="rect">
            <a:avLst/>
          </a:prstGeom>
          <a:noFill/>
        </p:spPr>
        <p:txBody>
          <a:bodyPr wrap="square" rtlCol="0">
            <a:spAutoFit/>
          </a:bodyPr>
          <a:lstStyle/>
          <a:p>
            <a:r>
              <a:rPr lang="en-US" dirty="0" err="1" smtClean="0"/>
              <a:t>JSON.stringify</a:t>
            </a:r>
            <a:r>
              <a:rPr lang="en-US" dirty="0" smtClean="0"/>
              <a:t>(the </a:t>
            </a:r>
            <a:r>
              <a:rPr lang="en-US" dirty="0" err="1" smtClean="0"/>
              <a:t>jason</a:t>
            </a:r>
            <a:r>
              <a:rPr lang="en-US" dirty="0" smtClean="0"/>
              <a:t> file)</a:t>
            </a:r>
          </a:p>
          <a:p>
            <a:endParaRPr lang="en-US" dirty="0"/>
          </a:p>
          <a:p>
            <a:r>
              <a:rPr lang="en-US" dirty="0" err="1" smtClean="0"/>
              <a:t>JSON.parse</a:t>
            </a:r>
            <a:r>
              <a:rPr lang="en-US" dirty="0" smtClean="0"/>
              <a:t>(file)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84" y="2050522"/>
            <a:ext cx="7886700" cy="4152900"/>
          </a:xfrm>
          <a:prstGeom prst="rect">
            <a:avLst/>
          </a:prstGeom>
        </p:spPr>
      </p:pic>
      <p:pic>
        <p:nvPicPr>
          <p:cNvPr id="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662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Array.map</a:t>
            </a:r>
            <a:endParaRPr lang="en-US" dirty="0"/>
          </a:p>
        </p:txBody>
      </p:sp>
      <p:sp>
        <p:nvSpPr>
          <p:cNvPr id="4" name="Rectangle 3"/>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sp>
        <p:nvSpPr>
          <p:cNvPr id="5" name="Rectangle 4"/>
          <p:cNvSpPr/>
          <p:nvPr/>
        </p:nvSpPr>
        <p:spPr>
          <a:xfrm>
            <a:off x="2340427" y="1875354"/>
            <a:ext cx="8490858" cy="3139321"/>
          </a:xfrm>
          <a:prstGeom prst="rect">
            <a:avLst/>
          </a:prstGeom>
        </p:spPr>
        <p:txBody>
          <a:bodyPr wrap="square">
            <a:spAutoFit/>
          </a:bodyPr>
          <a:lstStyle/>
          <a:p>
            <a:r>
              <a:rPr lang="en-US" dirty="0" err="1">
                <a:solidFill>
                  <a:srgbClr val="0077AA"/>
                </a:solidFill>
              </a:rPr>
              <a:t>var</a:t>
            </a:r>
            <a:r>
              <a:rPr lang="en-US" dirty="0"/>
              <a:t> </a:t>
            </a:r>
            <a:r>
              <a:rPr lang="en-US" dirty="0" err="1"/>
              <a:t>kvArray</a:t>
            </a:r>
            <a:r>
              <a:rPr lang="en-US" dirty="0"/>
              <a:t> </a:t>
            </a:r>
            <a:r>
              <a:rPr lang="en-US" dirty="0">
                <a:solidFill>
                  <a:srgbClr val="A67F5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1</a:t>
            </a:r>
            <a:r>
              <a:rPr lang="en-US" dirty="0">
                <a:solidFill>
                  <a:srgbClr val="999999"/>
                </a:solidFill>
              </a:rPr>
              <a:t>,</a:t>
            </a:r>
            <a:r>
              <a:rPr lang="en-US" dirty="0"/>
              <a:t> value</a:t>
            </a:r>
            <a:r>
              <a:rPr lang="en-US" dirty="0">
                <a:solidFill>
                  <a:srgbClr val="999999"/>
                </a:solidFill>
              </a:rPr>
              <a:t>:</a:t>
            </a:r>
            <a:r>
              <a:rPr lang="en-US" dirty="0">
                <a:solidFill>
                  <a:srgbClr val="990055"/>
                </a:solidFill>
              </a:rPr>
              <a:t>10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2</a:t>
            </a:r>
            <a:r>
              <a:rPr lang="en-US" dirty="0">
                <a:solidFill>
                  <a:srgbClr val="999999"/>
                </a:solidFill>
              </a:rPr>
              <a:t>,</a:t>
            </a:r>
            <a:r>
              <a:rPr lang="en-US" dirty="0"/>
              <a:t> value</a:t>
            </a:r>
            <a:r>
              <a:rPr lang="en-US" dirty="0">
                <a:solidFill>
                  <a:srgbClr val="999999"/>
                </a:solidFill>
              </a:rPr>
              <a:t>:</a:t>
            </a:r>
            <a:r>
              <a:rPr lang="en-US" dirty="0">
                <a:solidFill>
                  <a:srgbClr val="990055"/>
                </a:solidFill>
              </a:rPr>
              <a:t>20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3</a:t>
            </a:r>
            <a:r>
              <a:rPr lang="en-US" dirty="0">
                <a:solidFill>
                  <a:srgbClr val="999999"/>
                </a:solidFill>
              </a:rPr>
              <a:t>,</a:t>
            </a:r>
            <a:r>
              <a:rPr lang="en-US" dirty="0"/>
              <a:t> value</a:t>
            </a:r>
            <a:r>
              <a:rPr lang="en-US" dirty="0">
                <a:solidFill>
                  <a:srgbClr val="999999"/>
                </a:solidFill>
              </a:rPr>
              <a:t>:</a:t>
            </a:r>
            <a:r>
              <a:rPr lang="en-US" dirty="0"/>
              <a:t> </a:t>
            </a:r>
            <a:r>
              <a:rPr lang="en-US" dirty="0">
                <a:solidFill>
                  <a:srgbClr val="990055"/>
                </a:solidFill>
              </a:rPr>
              <a:t>30</a:t>
            </a:r>
            <a:r>
              <a:rPr lang="en-US" dirty="0">
                <a:solidFill>
                  <a:srgbClr val="999999"/>
                </a:solidFill>
              </a:rPr>
              <a:t>}];</a:t>
            </a:r>
            <a:r>
              <a:rPr lang="en-US" dirty="0"/>
              <a:t> </a:t>
            </a:r>
            <a:endParaRPr lang="en-US" dirty="0" smtClean="0"/>
          </a:p>
          <a:p>
            <a:r>
              <a:rPr lang="en-US" dirty="0" smtClean="0">
                <a:solidFill>
                  <a:srgbClr val="0077AA"/>
                </a:solidFill>
              </a:rPr>
              <a:t>	</a:t>
            </a:r>
          </a:p>
          <a:p>
            <a:r>
              <a:rPr lang="en-US" dirty="0">
                <a:solidFill>
                  <a:srgbClr val="0077AA"/>
                </a:solidFill>
              </a:rPr>
              <a:t>	</a:t>
            </a:r>
            <a:r>
              <a:rPr lang="en-US" dirty="0" err="1" smtClean="0">
                <a:solidFill>
                  <a:srgbClr val="0077AA"/>
                </a:solidFill>
              </a:rPr>
              <a:t>var</a:t>
            </a:r>
            <a:r>
              <a:rPr lang="en-US" dirty="0" smtClean="0"/>
              <a:t> </a:t>
            </a:r>
            <a:r>
              <a:rPr lang="en-US" dirty="0" err="1"/>
              <a:t>reformattedArray</a:t>
            </a:r>
            <a:r>
              <a:rPr lang="en-US" dirty="0"/>
              <a:t> </a:t>
            </a:r>
            <a:r>
              <a:rPr lang="en-US" dirty="0">
                <a:solidFill>
                  <a:srgbClr val="A67F59"/>
                </a:solidFill>
              </a:rPr>
              <a:t>=</a:t>
            </a:r>
            <a:r>
              <a:rPr lang="en-US" dirty="0"/>
              <a:t> </a:t>
            </a:r>
            <a:r>
              <a:rPr lang="en-US" dirty="0" err="1" smtClean="0"/>
              <a:t>kvArray</a:t>
            </a:r>
            <a:r>
              <a:rPr lang="en-US" dirty="0" err="1" smtClean="0">
                <a:solidFill>
                  <a:srgbClr val="999999"/>
                </a:solidFill>
              </a:rPr>
              <a:t>.</a:t>
            </a:r>
            <a:r>
              <a:rPr lang="en-US" dirty="0" err="1" smtClean="0">
                <a:solidFill>
                  <a:srgbClr val="DD4A68"/>
                </a:solidFill>
              </a:rPr>
              <a:t>map</a:t>
            </a:r>
            <a:r>
              <a:rPr lang="en-US" dirty="0" smtClean="0">
                <a:solidFill>
                  <a:srgbClr val="999999"/>
                </a:solidFill>
              </a:rPr>
              <a:t>(</a:t>
            </a:r>
            <a:r>
              <a:rPr lang="en-US" dirty="0" smtClean="0">
                <a:solidFill>
                  <a:srgbClr val="0077AA"/>
                </a:solidFill>
              </a:rPr>
              <a:t>function</a:t>
            </a:r>
            <a:r>
              <a:rPr lang="en-US" dirty="0" smtClean="0">
                <a:solidFill>
                  <a:srgbClr val="999999"/>
                </a:solidFill>
              </a:rPr>
              <a:t>(</a:t>
            </a:r>
            <a:r>
              <a:rPr lang="en-US" dirty="0" err="1" smtClean="0"/>
              <a:t>obj</a:t>
            </a:r>
            <a:r>
              <a:rPr lang="en-US" dirty="0" smtClean="0">
                <a:solidFill>
                  <a:srgbClr val="999999"/>
                </a:solidFill>
              </a:rPr>
              <a:t>){</a:t>
            </a:r>
            <a:r>
              <a:rPr lang="en-US" dirty="0" smtClean="0"/>
              <a:t> </a:t>
            </a:r>
          </a:p>
          <a:p>
            <a:endParaRPr lang="en-US" dirty="0">
              <a:solidFill>
                <a:srgbClr val="0077AA"/>
              </a:solidFill>
            </a:endParaRPr>
          </a:p>
          <a:p>
            <a:r>
              <a:rPr lang="en-US" dirty="0" smtClean="0">
                <a:solidFill>
                  <a:srgbClr val="0077AA"/>
                </a:solidFill>
              </a:rPr>
              <a:t>		</a:t>
            </a:r>
            <a:r>
              <a:rPr lang="en-US" dirty="0" err="1" smtClean="0">
                <a:solidFill>
                  <a:srgbClr val="0077AA"/>
                </a:solidFill>
              </a:rPr>
              <a:t>var</a:t>
            </a:r>
            <a:r>
              <a:rPr lang="en-US" dirty="0" smtClean="0"/>
              <a:t> </a:t>
            </a:r>
            <a:r>
              <a:rPr lang="en-US" dirty="0" err="1" smtClean="0"/>
              <a:t>rObj</a:t>
            </a:r>
            <a:r>
              <a:rPr lang="en-US" dirty="0" smtClean="0"/>
              <a:t> </a:t>
            </a:r>
            <a:r>
              <a:rPr lang="en-US" dirty="0">
                <a:solidFill>
                  <a:srgbClr val="A67F59"/>
                </a:solidFill>
              </a:rPr>
              <a:t>=</a:t>
            </a:r>
            <a:r>
              <a:rPr lang="en-US" dirty="0"/>
              <a:t> </a:t>
            </a:r>
            <a:r>
              <a:rPr lang="en-US" dirty="0">
                <a:solidFill>
                  <a:srgbClr val="999999"/>
                </a:solidFill>
              </a:rPr>
              <a:t>{};</a:t>
            </a:r>
            <a:r>
              <a:rPr lang="en-US" dirty="0"/>
              <a:t> </a:t>
            </a:r>
            <a:r>
              <a:rPr lang="en-US" dirty="0" err="1"/>
              <a:t>rObj</a:t>
            </a:r>
            <a:r>
              <a:rPr lang="en-US" dirty="0">
                <a:solidFill>
                  <a:srgbClr val="999999"/>
                </a:solidFill>
              </a:rPr>
              <a:t>[</a:t>
            </a:r>
            <a:r>
              <a:rPr lang="en-US" dirty="0" err="1"/>
              <a:t>obj</a:t>
            </a:r>
            <a:r>
              <a:rPr lang="en-US" dirty="0" err="1">
                <a:solidFill>
                  <a:srgbClr val="999999"/>
                </a:solidFill>
              </a:rPr>
              <a:t>.</a:t>
            </a:r>
            <a:r>
              <a:rPr lang="en-US" dirty="0" err="1"/>
              <a:t>key</a:t>
            </a:r>
            <a:r>
              <a:rPr lang="en-US" dirty="0">
                <a:solidFill>
                  <a:srgbClr val="999999"/>
                </a:solidFill>
              </a:rPr>
              <a:t>]</a:t>
            </a:r>
            <a:r>
              <a:rPr lang="en-US" dirty="0"/>
              <a:t> </a:t>
            </a:r>
            <a:r>
              <a:rPr lang="en-US" dirty="0">
                <a:solidFill>
                  <a:srgbClr val="A67F59"/>
                </a:solidFill>
              </a:rPr>
              <a:t>=</a:t>
            </a:r>
            <a:r>
              <a:rPr lang="en-US" dirty="0"/>
              <a:t> </a:t>
            </a:r>
            <a:r>
              <a:rPr lang="en-US" dirty="0" err="1"/>
              <a:t>obj</a:t>
            </a:r>
            <a:r>
              <a:rPr lang="en-US" dirty="0" err="1">
                <a:solidFill>
                  <a:srgbClr val="999999"/>
                </a:solidFill>
              </a:rPr>
              <a:t>.</a:t>
            </a:r>
            <a:r>
              <a:rPr lang="en-US" dirty="0" err="1"/>
              <a:t>value</a:t>
            </a:r>
            <a:r>
              <a:rPr lang="en-US" dirty="0">
                <a:solidFill>
                  <a:srgbClr val="999999"/>
                </a:solidFill>
              </a:rPr>
              <a:t>;</a:t>
            </a:r>
            <a:r>
              <a:rPr lang="en-US" dirty="0"/>
              <a:t> </a:t>
            </a:r>
            <a:r>
              <a:rPr lang="en-US" dirty="0">
                <a:solidFill>
                  <a:srgbClr val="0077AA"/>
                </a:solidFill>
              </a:rPr>
              <a:t>return</a:t>
            </a:r>
            <a:r>
              <a:rPr lang="en-US" dirty="0"/>
              <a:t> </a:t>
            </a:r>
            <a:r>
              <a:rPr lang="en-US" dirty="0" err="1"/>
              <a:t>rObj</a:t>
            </a:r>
            <a:r>
              <a:rPr lang="en-US" dirty="0">
                <a:solidFill>
                  <a:srgbClr val="999999"/>
                </a:solidFill>
              </a:rPr>
              <a:t>;</a:t>
            </a:r>
            <a:r>
              <a:rPr lang="en-US" dirty="0"/>
              <a:t> </a:t>
            </a:r>
            <a:endParaRPr lang="en-US" dirty="0" smtClean="0"/>
          </a:p>
          <a:p>
            <a:endParaRPr lang="en-US" dirty="0">
              <a:solidFill>
                <a:srgbClr val="999999"/>
              </a:solidFill>
            </a:endParaRPr>
          </a:p>
          <a:p>
            <a:r>
              <a:rPr lang="en-US" dirty="0" smtClean="0">
                <a:solidFill>
                  <a:srgbClr val="999999"/>
                </a:solidFill>
              </a:rPr>
              <a:t>});</a:t>
            </a:r>
          </a:p>
          <a:p>
            <a:endParaRPr lang="en-US" dirty="0">
              <a:solidFill>
                <a:srgbClr val="999999"/>
              </a:solidFill>
            </a:endParaRPr>
          </a:p>
          <a:p>
            <a:endParaRPr lang="en-US" dirty="0" smtClean="0">
              <a:solidFill>
                <a:srgbClr val="999999"/>
              </a:solidFill>
            </a:endParaRPr>
          </a:p>
          <a:p>
            <a:r>
              <a:rPr lang="en-US" dirty="0" smtClean="0">
                <a:solidFill>
                  <a:srgbClr val="708090"/>
                </a:solidFill>
              </a:rPr>
              <a:t> </a:t>
            </a:r>
            <a:r>
              <a:rPr lang="en-US" dirty="0">
                <a:solidFill>
                  <a:srgbClr val="708090"/>
                </a:solidFill>
              </a:rPr>
              <a:t>// </a:t>
            </a:r>
            <a:r>
              <a:rPr lang="en-US" dirty="0" err="1">
                <a:solidFill>
                  <a:srgbClr val="708090"/>
                </a:solidFill>
              </a:rPr>
              <a:t>reformattedArray</a:t>
            </a:r>
            <a:r>
              <a:rPr lang="en-US" dirty="0">
                <a:solidFill>
                  <a:srgbClr val="708090"/>
                </a:solidFill>
              </a:rPr>
              <a:t> is now [{1:10}, {2:20}, {3:30}], // </a:t>
            </a:r>
            <a:r>
              <a:rPr lang="en-US" dirty="0" err="1">
                <a:solidFill>
                  <a:srgbClr val="708090"/>
                </a:solidFill>
              </a:rPr>
              <a:t>kvArray</a:t>
            </a:r>
            <a:r>
              <a:rPr lang="en-US" dirty="0">
                <a:solidFill>
                  <a:srgbClr val="708090"/>
                </a:solidFill>
              </a:rPr>
              <a:t> is still [{key:1, value:10}, {key:2, value:20}, {key:3, value: 30}]</a:t>
            </a:r>
            <a:endParaRPr lang="en-US" dirty="0"/>
          </a:p>
        </p:txBody>
      </p:sp>
      <p:sp>
        <p:nvSpPr>
          <p:cNvPr id="6" name="TextBox 5"/>
          <p:cNvSpPr txBox="1"/>
          <p:nvPr/>
        </p:nvSpPr>
        <p:spPr>
          <a:xfrm>
            <a:off x="1944914" y="6037943"/>
            <a:ext cx="8592457" cy="369332"/>
          </a:xfrm>
          <a:prstGeom prst="rect">
            <a:avLst/>
          </a:prstGeom>
          <a:noFill/>
        </p:spPr>
        <p:txBody>
          <a:bodyPr wrap="square" rtlCol="0">
            <a:spAutoFit/>
          </a:bodyPr>
          <a:lstStyle/>
          <a:p>
            <a:r>
              <a:rPr lang="en-US" dirty="0" smtClean="0"/>
              <a:t>Condition : the resulting array have the same amount of entries that the initial one </a:t>
            </a:r>
            <a:endParaRPr lang="en-US" dirty="0"/>
          </a:p>
        </p:txBody>
      </p:sp>
      <p:cxnSp>
        <p:nvCxnSpPr>
          <p:cNvPr id="8" name="Straight Arrow Connector 7"/>
          <p:cNvCxnSpPr/>
          <p:nvPr/>
        </p:nvCxnSpPr>
        <p:spPr>
          <a:xfrm flipV="1">
            <a:off x="9811657" y="1690688"/>
            <a:ext cx="275772" cy="486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21736" y="843241"/>
            <a:ext cx="2757715" cy="923330"/>
          </a:xfrm>
          <a:prstGeom prst="rect">
            <a:avLst/>
          </a:prstGeom>
          <a:noFill/>
        </p:spPr>
        <p:txBody>
          <a:bodyPr wrap="square" rtlCol="0">
            <a:spAutoFit/>
          </a:bodyPr>
          <a:lstStyle/>
          <a:p>
            <a:r>
              <a:rPr lang="en-US" dirty="0" smtClean="0"/>
              <a:t>Very </a:t>
            </a:r>
            <a:r>
              <a:rPr lang="en-US" dirty="0" err="1" smtClean="0"/>
              <a:t>usefull</a:t>
            </a:r>
            <a:r>
              <a:rPr lang="en-US" dirty="0" smtClean="0"/>
              <a:t> to find a list of something from a JSON , example return </a:t>
            </a:r>
            <a:r>
              <a:rPr lang="en-US" dirty="0" err="1" smtClean="0"/>
              <a:t>item.age</a:t>
            </a:r>
            <a:endParaRPr lang="en-US" dirty="0"/>
          </a:p>
        </p:txBody>
      </p:sp>
      <p:cxnSp>
        <p:nvCxnSpPr>
          <p:cNvPr id="11" name="Straight Arrow Connector 10"/>
          <p:cNvCxnSpPr/>
          <p:nvPr/>
        </p:nvCxnSpPr>
        <p:spPr>
          <a:xfrm>
            <a:off x="7982857" y="2647789"/>
            <a:ext cx="1640114" cy="18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49543" y="2713956"/>
            <a:ext cx="881742" cy="377587"/>
          </a:xfrm>
          <a:prstGeom prst="rect">
            <a:avLst/>
          </a:prstGeom>
          <a:noFill/>
        </p:spPr>
        <p:txBody>
          <a:bodyPr wrap="square" rtlCol="0">
            <a:spAutoFit/>
          </a:bodyPr>
          <a:lstStyle/>
          <a:p>
            <a:r>
              <a:rPr lang="en-US" dirty="0" smtClean="0"/>
              <a:t>Item</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865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745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Array.filter</a:t>
            </a:r>
            <a:r>
              <a:rPr lang="en-US" dirty="0" smtClean="0"/>
              <a:t>  -- </a:t>
            </a:r>
            <a:r>
              <a:rPr lang="en-US" dirty="0" err="1" smtClean="0"/>
              <a:t>array.reduce</a:t>
            </a:r>
            <a:endParaRPr lang="en-US" dirty="0"/>
          </a:p>
        </p:txBody>
      </p:sp>
      <p:pic>
        <p:nvPicPr>
          <p:cNvPr id="4" name="Picture 3"/>
          <p:cNvPicPr>
            <a:picLocks noChangeAspect="1"/>
          </p:cNvPicPr>
          <p:nvPr/>
        </p:nvPicPr>
        <p:blipFill>
          <a:blip r:embed="rId2"/>
          <a:stretch>
            <a:fillRect/>
          </a:stretch>
        </p:blipFill>
        <p:spPr>
          <a:xfrm>
            <a:off x="1106809" y="1368954"/>
            <a:ext cx="10246991" cy="1928283"/>
          </a:xfrm>
          <a:prstGeom prst="rect">
            <a:avLst/>
          </a:prstGeom>
        </p:spPr>
      </p:pic>
      <p:sp>
        <p:nvSpPr>
          <p:cNvPr id="5" name="Rectangle 4"/>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pic>
        <p:nvPicPr>
          <p:cNvPr id="6" name="Picture 5"/>
          <p:cNvPicPr>
            <a:picLocks noChangeAspect="1"/>
          </p:cNvPicPr>
          <p:nvPr/>
        </p:nvPicPr>
        <p:blipFill>
          <a:blip r:embed="rId3"/>
          <a:stretch>
            <a:fillRect/>
          </a:stretch>
        </p:blipFill>
        <p:spPr>
          <a:xfrm>
            <a:off x="1106809" y="3679567"/>
            <a:ext cx="8445081" cy="1242999"/>
          </a:xfrm>
          <a:prstGeom prst="rect">
            <a:avLst/>
          </a:prstGeom>
        </p:spPr>
      </p:pic>
      <p:cxnSp>
        <p:nvCxnSpPr>
          <p:cNvPr id="8" name="Straight Arrow Connector 7"/>
          <p:cNvCxnSpPr>
            <a:endCxn id="9" idx="0"/>
          </p:cNvCxnSpPr>
          <p:nvPr/>
        </p:nvCxnSpPr>
        <p:spPr>
          <a:xfrm flipH="1">
            <a:off x="6602584" y="4116401"/>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44717" y="4381693"/>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10" name="Straight Arrow Connector 9"/>
          <p:cNvCxnSpPr/>
          <p:nvPr/>
        </p:nvCxnSpPr>
        <p:spPr>
          <a:xfrm>
            <a:off x="7653866" y="4056334"/>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38186" y="4116401"/>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09" y="5506222"/>
            <a:ext cx="10212226" cy="1001854"/>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819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reduce</a:t>
            </a:r>
            <a:endParaRPr lang="en-US" dirty="0"/>
          </a:p>
        </p:txBody>
      </p:sp>
      <p:pic>
        <p:nvPicPr>
          <p:cNvPr id="4" name="Picture 3"/>
          <p:cNvPicPr>
            <a:picLocks noChangeAspect="1"/>
          </p:cNvPicPr>
          <p:nvPr/>
        </p:nvPicPr>
        <p:blipFill>
          <a:blip r:embed="rId2"/>
          <a:stretch>
            <a:fillRect/>
          </a:stretch>
        </p:blipFill>
        <p:spPr>
          <a:xfrm>
            <a:off x="847835" y="1969301"/>
            <a:ext cx="8445081" cy="1242999"/>
          </a:xfrm>
          <a:prstGeom prst="rect">
            <a:avLst/>
          </a:prstGeom>
        </p:spPr>
      </p:pic>
      <p:cxnSp>
        <p:nvCxnSpPr>
          <p:cNvPr id="5" name="Straight Arrow Connector 4"/>
          <p:cNvCxnSpPr/>
          <p:nvPr/>
        </p:nvCxnSpPr>
        <p:spPr>
          <a:xfrm flipH="1">
            <a:off x="6343610" y="2406135"/>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85743" y="2671427"/>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7" name="Straight Arrow Connector 6"/>
          <p:cNvCxnSpPr/>
          <p:nvPr/>
        </p:nvCxnSpPr>
        <p:spPr>
          <a:xfrm>
            <a:off x="7394892" y="2346068"/>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79212" y="2406135"/>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5584111"/>
            <a:ext cx="11089494" cy="1087917"/>
          </a:xfrm>
          <a:prstGeom prst="rect">
            <a:avLst/>
          </a:prstGeom>
        </p:spPr>
      </p:pic>
      <p:cxnSp>
        <p:nvCxnSpPr>
          <p:cNvPr id="11" name="Straight Arrow Connector 10"/>
          <p:cNvCxnSpPr/>
          <p:nvPr/>
        </p:nvCxnSpPr>
        <p:spPr>
          <a:xfrm>
            <a:off x="1320800" y="3212300"/>
            <a:ext cx="0" cy="38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466" y="3725333"/>
            <a:ext cx="1888067" cy="646331"/>
          </a:xfrm>
          <a:prstGeom prst="rect">
            <a:avLst/>
          </a:prstGeom>
          <a:noFill/>
        </p:spPr>
        <p:txBody>
          <a:bodyPr wrap="square" rtlCol="0">
            <a:spAutoFit/>
          </a:bodyPr>
          <a:lstStyle/>
          <a:p>
            <a:r>
              <a:rPr lang="en-US" dirty="0" smtClean="0"/>
              <a:t>[] , {} , {male : [] , female: []}</a:t>
            </a:r>
            <a:endParaRPr lang="en-US" dirty="0"/>
          </a:p>
        </p:txBody>
      </p:sp>
      <p:sp>
        <p:nvSpPr>
          <p:cNvPr id="13" name="Rectangle 12"/>
          <p:cNvSpPr/>
          <p:nvPr/>
        </p:nvSpPr>
        <p:spPr>
          <a:xfrm>
            <a:off x="2891674" y="3614468"/>
            <a:ext cx="2726067" cy="1477328"/>
          </a:xfrm>
          <a:prstGeom prst="rect">
            <a:avLst/>
          </a:prstGeom>
        </p:spPr>
        <p:txBody>
          <a:bodyPr wrap="none">
            <a:spAutoFit/>
          </a:bodyPr>
          <a:lstStyle/>
          <a:p>
            <a:r>
              <a:rPr lang="en-US" dirty="0" err="1"/>
              <a:t>all.push</a:t>
            </a:r>
            <a:r>
              <a:rPr lang="en-US" dirty="0"/>
              <a:t>(</a:t>
            </a:r>
            <a:r>
              <a:rPr lang="en-US" dirty="0" err="1"/>
              <a:t>item.age</a:t>
            </a:r>
            <a:r>
              <a:rPr lang="en-US" dirty="0" smtClean="0"/>
              <a:t>);</a:t>
            </a:r>
          </a:p>
          <a:p>
            <a:endParaRPr lang="en-US" dirty="0"/>
          </a:p>
          <a:p>
            <a:r>
              <a:rPr lang="en-US" dirty="0" smtClean="0"/>
              <a:t>All[</a:t>
            </a:r>
            <a:r>
              <a:rPr lang="en-US" dirty="0" err="1" smtClean="0"/>
              <a:t>item.name</a:t>
            </a:r>
            <a:r>
              <a:rPr lang="en-US" dirty="0" smtClean="0"/>
              <a:t>] = </a:t>
            </a:r>
            <a:r>
              <a:rPr lang="en-US" dirty="0" err="1" smtClean="0"/>
              <a:t>item.age</a:t>
            </a:r>
            <a:r>
              <a:rPr lang="en-US" dirty="0" smtClean="0"/>
              <a:t>;</a:t>
            </a:r>
          </a:p>
          <a:p>
            <a:endParaRPr lang="en-US" dirty="0"/>
          </a:p>
          <a:p>
            <a:r>
              <a:rPr lang="en-US" dirty="0" smtClean="0"/>
              <a:t>All[</a:t>
            </a:r>
            <a:r>
              <a:rPr lang="en-US" dirty="0" err="1" smtClean="0"/>
              <a:t>item.gender</a:t>
            </a:r>
            <a:r>
              <a:rPr lang="en-US" dirty="0" smtClean="0"/>
              <a:t>].</a:t>
            </a:r>
            <a:r>
              <a:rPr lang="en-US" dirty="0" err="1" smtClean="0"/>
              <a:t>pish</a:t>
            </a:r>
            <a:r>
              <a:rPr lang="en-US" dirty="0" smtClean="0"/>
              <a:t>(item)</a:t>
            </a:r>
            <a:endParaRPr lang="en-US" dirty="0"/>
          </a:p>
        </p:txBody>
      </p:sp>
      <p:cxnSp>
        <p:nvCxnSpPr>
          <p:cNvPr id="15" name="Straight Arrow Connector 14"/>
          <p:cNvCxnSpPr/>
          <p:nvPr/>
        </p:nvCxnSpPr>
        <p:spPr>
          <a:xfrm>
            <a:off x="2827867" y="2927653"/>
            <a:ext cx="304800" cy="4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795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4" name="Rectangle 3"/>
          <p:cNvSpPr/>
          <p:nvPr/>
        </p:nvSpPr>
        <p:spPr>
          <a:xfrm>
            <a:off x="5089924" y="2402506"/>
            <a:ext cx="1537280" cy="1754326"/>
          </a:xfrm>
          <a:prstGeom prst="rect">
            <a:avLst/>
          </a:prstGeom>
        </p:spPr>
        <p:txBody>
          <a:bodyPr wrap="none">
            <a:spAutoFit/>
          </a:bodyPr>
          <a:lstStyle/>
          <a:p>
            <a:r>
              <a:rPr lang="en-US" dirty="0"/>
              <a:t>{ </a:t>
            </a:r>
            <a:endParaRPr lang="en-US" dirty="0" smtClean="0"/>
          </a:p>
          <a:p>
            <a:r>
              <a:rPr lang="en-US" i="1" dirty="0" smtClean="0"/>
              <a:t>statement_1</a:t>
            </a:r>
            <a:r>
              <a:rPr lang="en-US" dirty="0" smtClean="0"/>
              <a:t>;</a:t>
            </a:r>
          </a:p>
          <a:p>
            <a:r>
              <a:rPr lang="en-US" dirty="0" smtClean="0"/>
              <a:t> </a:t>
            </a:r>
            <a:r>
              <a:rPr lang="en-US" i="1" dirty="0"/>
              <a:t>statement_2;</a:t>
            </a:r>
            <a:r>
              <a:rPr lang="en-US" dirty="0"/>
              <a:t> </a:t>
            </a:r>
            <a:endParaRPr lang="en-US" dirty="0" smtClean="0"/>
          </a:p>
          <a:p>
            <a:r>
              <a:rPr lang="en-US" dirty="0" smtClean="0"/>
              <a:t>... </a:t>
            </a:r>
          </a:p>
          <a:p>
            <a:r>
              <a:rPr lang="en-US" i="1" dirty="0" err="1" smtClean="0"/>
              <a:t>statement_n</a:t>
            </a:r>
            <a:r>
              <a:rPr lang="en-US" i="1" dirty="0"/>
              <a:t>;</a:t>
            </a:r>
            <a:r>
              <a:rPr lang="en-US" dirty="0"/>
              <a:t> </a:t>
            </a:r>
            <a:endParaRPr lang="en-US" dirty="0" smtClean="0"/>
          </a:p>
          <a:p>
            <a:r>
              <a:rPr lang="en-US" dirty="0" smtClean="0"/>
              <a:t>}</a:t>
            </a:r>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262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a:t>
            </a:r>
            <a:r>
              <a:rPr lang="en-US" dirty="0" err="1" smtClean="0"/>
              <a:t>exersice</a:t>
            </a:r>
            <a:endParaRPr lang="en-US" dirty="0"/>
          </a:p>
        </p:txBody>
      </p:sp>
      <p:sp>
        <p:nvSpPr>
          <p:cNvPr id="3" name="Content Placeholder 2"/>
          <p:cNvSpPr>
            <a:spLocks noGrp="1"/>
          </p:cNvSpPr>
          <p:nvPr>
            <p:ph idx="1"/>
          </p:nvPr>
        </p:nvSpPr>
        <p:spPr/>
        <p:txBody>
          <a:bodyPr/>
          <a:lstStyle/>
          <a:p>
            <a:r>
              <a:rPr lang="en-US" dirty="0" smtClean="0"/>
              <a:t>Get the </a:t>
            </a:r>
            <a:r>
              <a:rPr lang="en-US" dirty="0" err="1" smtClean="0"/>
              <a:t>maximun</a:t>
            </a:r>
            <a:r>
              <a:rPr lang="en-US" dirty="0" smtClean="0"/>
              <a:t> age</a:t>
            </a:r>
          </a:p>
          <a:p>
            <a:r>
              <a:rPr lang="en-US" dirty="0" smtClean="0"/>
              <a:t>Get all the names</a:t>
            </a:r>
          </a:p>
          <a:p>
            <a:r>
              <a:rPr lang="en-US" dirty="0" smtClean="0"/>
              <a:t>Get all the ages</a:t>
            </a:r>
          </a:p>
          <a:p>
            <a:r>
              <a:rPr lang="en-US" dirty="0" smtClean="0"/>
              <a:t>Get the longest name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86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271" y="2369456"/>
            <a:ext cx="3760938" cy="2028371"/>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725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99" y="1868715"/>
            <a:ext cx="7172677" cy="425631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587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 method of all functions</a:t>
            </a:r>
            <a:endParaRPr lang="en-US" dirty="0"/>
          </a:p>
        </p:txBody>
      </p:sp>
      <p:sp>
        <p:nvSpPr>
          <p:cNvPr id="4" name="TextBox 3"/>
          <p:cNvSpPr txBox="1"/>
          <p:nvPr/>
        </p:nvSpPr>
        <p:spPr>
          <a:xfrm>
            <a:off x="3437467" y="1690688"/>
            <a:ext cx="4639733" cy="1754326"/>
          </a:xfrm>
          <a:prstGeom prst="rect">
            <a:avLst/>
          </a:prstGeom>
          <a:noFill/>
        </p:spPr>
        <p:txBody>
          <a:bodyPr wrap="square" rtlCol="0">
            <a:spAutoFit/>
          </a:bodyPr>
          <a:lstStyle/>
          <a:p>
            <a:r>
              <a:rPr lang="en-US" dirty="0" smtClean="0"/>
              <a:t>Calls a function but with some of its arguments already set</a:t>
            </a:r>
          </a:p>
          <a:p>
            <a:endParaRPr lang="en-US" dirty="0" smtClean="0"/>
          </a:p>
          <a:p>
            <a:r>
              <a:rPr lang="en-US" dirty="0" err="1" smtClean="0"/>
              <a:t>Getready.bind</a:t>
            </a:r>
            <a:r>
              <a:rPr lang="en-US" dirty="0" smtClean="0"/>
              <a:t>(</a:t>
            </a:r>
            <a:r>
              <a:rPr lang="en-US" b="1" dirty="0" smtClean="0"/>
              <a:t>null</a:t>
            </a:r>
            <a:r>
              <a:rPr lang="en-US" dirty="0" smtClean="0"/>
              <a:t>, the set);</a:t>
            </a:r>
          </a:p>
          <a:p>
            <a:endParaRPr lang="en-US" dirty="0"/>
          </a:p>
          <a:p>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87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and some on array</a:t>
            </a:r>
            <a:endParaRPr lang="en-US" dirty="0"/>
          </a:p>
        </p:txBody>
      </p:sp>
      <p:sp>
        <p:nvSpPr>
          <p:cNvPr id="4" name="TextBox 3"/>
          <p:cNvSpPr txBox="1"/>
          <p:nvPr/>
        </p:nvSpPr>
        <p:spPr>
          <a:xfrm>
            <a:off x="1896533" y="2624667"/>
            <a:ext cx="8195734" cy="707886"/>
          </a:xfrm>
          <a:prstGeom prst="rect">
            <a:avLst/>
          </a:prstGeom>
          <a:noFill/>
        </p:spPr>
        <p:txBody>
          <a:bodyPr wrap="square" rtlCol="0">
            <a:spAutoFit/>
          </a:bodyPr>
          <a:lstStyle/>
          <a:p>
            <a:r>
              <a:rPr lang="en-US" sz="4000" dirty="0" err="1" smtClean="0"/>
              <a:t>Arr.every</a:t>
            </a:r>
            <a:r>
              <a:rPr lang="en-US" sz="4000" dirty="0" smtClean="0"/>
              <a:t>(</a:t>
            </a:r>
            <a:r>
              <a:rPr lang="en-US" sz="4000" dirty="0" err="1" smtClean="0"/>
              <a:t>functionname</a:t>
            </a:r>
            <a:r>
              <a:rPr lang="en-US" sz="4000" dirty="0" smtClean="0"/>
              <a:t>);</a:t>
            </a:r>
            <a:endParaRPr lang="en-US" sz="4000" dirty="0"/>
          </a:p>
        </p:txBody>
      </p:sp>
      <p:sp>
        <p:nvSpPr>
          <p:cNvPr id="5" name="Circular Arrow 4"/>
          <p:cNvSpPr/>
          <p:nvPr/>
        </p:nvSpPr>
        <p:spPr>
          <a:xfrm>
            <a:off x="2116666" y="1422400"/>
            <a:ext cx="4741333" cy="2404534"/>
          </a:xfrm>
          <a:prstGeom prst="circularArrow">
            <a:avLst>
              <a:gd name="adj1" fmla="val 1584"/>
              <a:gd name="adj2" fmla="val 1142319"/>
              <a:gd name="adj3" fmla="val 20457681"/>
              <a:gd name="adj4" fmla="val 1071942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758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714" y="423333"/>
            <a:ext cx="4082143" cy="1323439"/>
          </a:xfrm>
          <a:prstGeom prst="rect">
            <a:avLst/>
          </a:prstGeom>
          <a:noFill/>
        </p:spPr>
        <p:txBody>
          <a:bodyPr wrap="square" rtlCol="0">
            <a:spAutoFit/>
          </a:bodyPr>
          <a:lstStyle/>
          <a:p>
            <a:r>
              <a:rPr lang="en-US" sz="8000" smtClean="0"/>
              <a:t>THIS</a:t>
            </a:r>
            <a:endParaRPr lang="en-US" sz="80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83826"/>
            <a:ext cx="7725833" cy="3878307"/>
          </a:xfrm>
          <a:prstGeom prst="rect">
            <a:avLst/>
          </a:prstGeom>
        </p:spPr>
      </p:pic>
      <p:cxnSp>
        <p:nvCxnSpPr>
          <p:cNvPr id="7" name="Straight Arrow Connector 6"/>
          <p:cNvCxnSpPr/>
          <p:nvPr/>
        </p:nvCxnSpPr>
        <p:spPr>
          <a:xfrm flipV="1">
            <a:off x="6011333" y="728133"/>
            <a:ext cx="1336524" cy="356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0800" y="254000"/>
            <a:ext cx="3488267" cy="369332"/>
          </a:xfrm>
          <a:prstGeom prst="rect">
            <a:avLst/>
          </a:prstGeom>
          <a:noFill/>
        </p:spPr>
        <p:txBody>
          <a:bodyPr wrap="square" rtlCol="0">
            <a:spAutoFit/>
          </a:bodyPr>
          <a:lstStyle/>
          <a:p>
            <a:r>
              <a:rPr lang="en-US" dirty="0" smtClean="0"/>
              <a:t>The object that owns the method</a:t>
            </a:r>
            <a:endParaRPr lang="en-US" dirty="0"/>
          </a:p>
        </p:txBody>
      </p:sp>
      <p:sp>
        <p:nvSpPr>
          <p:cNvPr id="9" name="Rectangle 8"/>
          <p:cNvSpPr/>
          <p:nvPr/>
        </p:nvSpPr>
        <p:spPr>
          <a:xfrm>
            <a:off x="271001" y="127000"/>
            <a:ext cx="482555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su-SdgebJCE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639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176920" y="3617344"/>
            <a:ext cx="5693567" cy="1122788"/>
          </a:xfrm>
          <a:prstGeom prst="rect">
            <a:avLst/>
          </a:prstGeom>
        </p:spPr>
      </p:pic>
      <p:sp>
        <p:nvSpPr>
          <p:cNvPr id="2" name="Title 1"/>
          <p:cNvSpPr>
            <a:spLocks noGrp="1"/>
          </p:cNvSpPr>
          <p:nvPr>
            <p:ph type="title"/>
          </p:nvPr>
        </p:nvSpPr>
        <p:spPr/>
        <p:txBody>
          <a:bodyPr/>
          <a:lstStyle/>
          <a:p>
            <a:r>
              <a:rPr lang="en-US" dirty="0" smtClean="0"/>
              <a:t>Prototype </a:t>
            </a:r>
            <a:r>
              <a:rPr lang="en-US" b="1" dirty="0" smtClean="0"/>
              <a:t>object</a:t>
            </a:r>
            <a:endParaRPr lang="en-US" b="1" dirty="0"/>
          </a:p>
        </p:txBody>
      </p:sp>
      <p:sp>
        <p:nvSpPr>
          <p:cNvPr id="4" name="Rectangle 3"/>
          <p:cNvSpPr/>
          <p:nvPr/>
        </p:nvSpPr>
        <p:spPr>
          <a:xfrm>
            <a:off x="2295270" y="1671948"/>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prototype</a:t>
            </a:r>
            <a:endParaRPr lang="en-US" dirty="0"/>
          </a:p>
        </p:txBody>
      </p:sp>
      <p:sp>
        <p:nvSpPr>
          <p:cNvPr id="5" name="TextBox 4"/>
          <p:cNvSpPr txBox="1"/>
          <p:nvPr/>
        </p:nvSpPr>
        <p:spPr>
          <a:xfrm>
            <a:off x="3708028" y="1869883"/>
            <a:ext cx="2032000" cy="369332"/>
          </a:xfrm>
          <a:prstGeom prst="rect">
            <a:avLst/>
          </a:prstGeom>
          <a:noFill/>
        </p:spPr>
        <p:txBody>
          <a:bodyPr wrap="square" rtlCol="0">
            <a:spAutoFit/>
          </a:bodyPr>
          <a:lstStyle/>
          <a:p>
            <a:r>
              <a:rPr lang="en-US" dirty="0" err="1" smtClean="0"/>
              <a:t>Object.prorotype</a:t>
            </a:r>
            <a:r>
              <a:rPr lang="en-US" dirty="0" smtClean="0"/>
              <a:t>;</a:t>
            </a:r>
            <a:endParaRPr lang="en-US" dirty="0"/>
          </a:p>
        </p:txBody>
      </p:sp>
      <p:sp>
        <p:nvSpPr>
          <p:cNvPr id="6" name="Rectangle 5"/>
          <p:cNvSpPr/>
          <p:nvPr/>
        </p:nvSpPr>
        <p:spPr>
          <a:xfrm>
            <a:off x="1708018" y="3672550"/>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Object from a constructor 1= country </a:t>
            </a:r>
            <a:endParaRPr lang="en-US" sz="1600" dirty="0"/>
          </a:p>
        </p:txBody>
      </p:sp>
      <p:sp>
        <p:nvSpPr>
          <p:cNvPr id="7" name="Rectangle 6"/>
          <p:cNvSpPr/>
          <p:nvPr/>
        </p:nvSpPr>
        <p:spPr>
          <a:xfrm>
            <a:off x="767289" y="4945942"/>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city </a:t>
            </a:r>
            <a:endParaRPr lang="en-US" dirty="0"/>
          </a:p>
        </p:txBody>
      </p:sp>
      <p:sp>
        <p:nvSpPr>
          <p:cNvPr id="8" name="TextBox 7"/>
          <p:cNvSpPr txBox="1"/>
          <p:nvPr/>
        </p:nvSpPr>
        <p:spPr>
          <a:xfrm>
            <a:off x="7195625" y="887999"/>
            <a:ext cx="3361538" cy="646331"/>
          </a:xfrm>
          <a:prstGeom prst="rect">
            <a:avLst/>
          </a:prstGeom>
          <a:noFill/>
        </p:spPr>
        <p:txBody>
          <a:bodyPr wrap="square" rtlCol="0">
            <a:spAutoFit/>
          </a:bodyPr>
          <a:lstStyle/>
          <a:p>
            <a:r>
              <a:rPr lang="en-US" dirty="0" smtClean="0"/>
              <a:t>Is another object that that is used as a fallback source of properties</a:t>
            </a:r>
            <a:endParaRPr lang="en-US" dirty="0"/>
          </a:p>
        </p:txBody>
      </p:sp>
      <p:sp>
        <p:nvSpPr>
          <p:cNvPr id="9" name="Rectangle 8"/>
          <p:cNvSpPr/>
          <p:nvPr/>
        </p:nvSpPr>
        <p:spPr>
          <a:xfrm>
            <a:off x="1239793" y="3091480"/>
            <a:ext cx="4728154" cy="369332"/>
          </a:xfrm>
          <a:prstGeom prst="rect">
            <a:avLst/>
          </a:prstGeom>
        </p:spPr>
        <p:txBody>
          <a:bodyPr wrap="none">
            <a:spAutoFit/>
          </a:bodyPr>
          <a:lstStyle/>
          <a:p>
            <a:r>
              <a:rPr lang="en-US" dirty="0" err="1"/>
              <a:t>Object.getPrototypeOf</a:t>
            </a:r>
            <a:r>
              <a:rPr lang="en-US" dirty="0"/>
              <a:t>({}) === </a:t>
            </a:r>
            <a:r>
              <a:rPr lang="en-US" dirty="0" err="1"/>
              <a:t>Object.prototype</a:t>
            </a:r>
            <a:r>
              <a:rPr lang="en-US" dirty="0"/>
              <a:t>;</a:t>
            </a:r>
          </a:p>
        </p:txBody>
      </p:sp>
      <p:cxnSp>
        <p:nvCxnSpPr>
          <p:cNvPr id="12" name="Straight Arrow Connector 11"/>
          <p:cNvCxnSpPr/>
          <p:nvPr/>
        </p:nvCxnSpPr>
        <p:spPr>
          <a:xfrm flipH="1" flipV="1">
            <a:off x="3603870" y="2806481"/>
            <a:ext cx="140047" cy="28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359951" y="5488973"/>
            <a:ext cx="2654829" cy="369332"/>
          </a:xfrm>
          <a:prstGeom prst="rect">
            <a:avLst/>
          </a:prstGeom>
        </p:spPr>
        <p:txBody>
          <a:bodyPr wrap="none">
            <a:spAutoFit/>
          </a:bodyPr>
          <a:lstStyle/>
          <a:p>
            <a:r>
              <a:rPr lang="en-US" dirty="0" err="1"/>
              <a:t>Object.getPrototypeOf</a:t>
            </a:r>
            <a:r>
              <a:rPr lang="en-US" dirty="0" smtClean="0"/>
              <a:t>({})</a:t>
            </a:r>
            <a:endParaRPr lang="en-US" dirty="0"/>
          </a:p>
        </p:txBody>
      </p:sp>
      <p:cxnSp>
        <p:nvCxnSpPr>
          <p:cNvPr id="15" name="Straight Arrow Connector 14"/>
          <p:cNvCxnSpPr/>
          <p:nvPr/>
        </p:nvCxnSpPr>
        <p:spPr>
          <a:xfrm flipH="1" flipV="1">
            <a:off x="3176920" y="4740132"/>
            <a:ext cx="290945" cy="62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663358" y="2654845"/>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783598" y="4340563"/>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17"/>
          <p:cNvSpPr/>
          <p:nvPr/>
        </p:nvSpPr>
        <p:spPr>
          <a:xfrm>
            <a:off x="6905245" y="5351338"/>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19653" y="1578701"/>
            <a:ext cx="2032000" cy="369332"/>
          </a:xfrm>
          <a:prstGeom prst="rect">
            <a:avLst/>
          </a:prstGeom>
          <a:noFill/>
        </p:spPr>
        <p:txBody>
          <a:bodyPr wrap="square" rtlCol="0">
            <a:spAutoFit/>
          </a:bodyPr>
          <a:lstStyle/>
          <a:p>
            <a:r>
              <a:rPr lang="en-US" smtClean="0"/>
              <a:t>Array.prorotype</a:t>
            </a:r>
            <a:r>
              <a:rPr lang="en-US" dirty="0" smtClean="0"/>
              <a:t>;</a:t>
            </a:r>
            <a:endParaRPr lang="en-US" dirty="0"/>
          </a:p>
        </p:txBody>
      </p:sp>
      <p:sp>
        <p:nvSpPr>
          <p:cNvPr id="22" name="TextBox 21"/>
          <p:cNvSpPr txBox="1"/>
          <p:nvPr/>
        </p:nvSpPr>
        <p:spPr>
          <a:xfrm>
            <a:off x="8319652" y="1948085"/>
            <a:ext cx="2200563" cy="369332"/>
          </a:xfrm>
          <a:prstGeom prst="rect">
            <a:avLst/>
          </a:prstGeom>
          <a:noFill/>
        </p:spPr>
        <p:txBody>
          <a:bodyPr wrap="square" rtlCol="0">
            <a:spAutoFit/>
          </a:bodyPr>
          <a:lstStyle/>
          <a:p>
            <a:r>
              <a:rPr lang="en-US" dirty="0" err="1" smtClean="0"/>
              <a:t>Function.prorotype</a:t>
            </a:r>
            <a:r>
              <a:rPr lang="en-US" dirty="0" smtClean="0"/>
              <a:t>;</a:t>
            </a:r>
            <a:endParaRPr lang="en-US" dirty="0"/>
          </a:p>
        </p:txBody>
      </p:sp>
      <p:sp>
        <p:nvSpPr>
          <p:cNvPr id="23" name="Rectangle 22"/>
          <p:cNvSpPr/>
          <p:nvPr/>
        </p:nvSpPr>
        <p:spPr>
          <a:xfrm>
            <a:off x="6854241" y="3458997"/>
            <a:ext cx="5377754" cy="307777"/>
          </a:xfrm>
          <a:prstGeom prst="rect">
            <a:avLst/>
          </a:prstGeom>
        </p:spPr>
        <p:txBody>
          <a:bodyPr wrap="none">
            <a:spAutoFit/>
          </a:bodyPr>
          <a:lstStyle/>
          <a:p>
            <a:r>
              <a:rPr lang="en-US" sz="1400" dirty="0" err="1" smtClean="0"/>
              <a:t>Object.getPrototypeOf</a:t>
            </a:r>
            <a:r>
              <a:rPr lang="en-US" sz="1400" dirty="0" smtClean="0"/>
              <a:t>(</a:t>
            </a:r>
            <a:r>
              <a:rPr lang="en-US" sz="1400" dirty="0" err="1" smtClean="0"/>
              <a:t>somefunction</a:t>
            </a:r>
            <a:r>
              <a:rPr lang="en-US" sz="1400" dirty="0" smtClean="0"/>
              <a:t> like </a:t>
            </a:r>
            <a:r>
              <a:rPr lang="en-US" sz="1400" dirty="0" err="1" smtClean="0"/>
              <a:t>isNaN</a:t>
            </a:r>
            <a:r>
              <a:rPr lang="en-US" sz="1400" dirty="0" smtClean="0"/>
              <a:t>) </a:t>
            </a:r>
            <a:r>
              <a:rPr lang="en-US" sz="1400" dirty="0"/>
              <a:t>=== </a:t>
            </a:r>
            <a:r>
              <a:rPr lang="en-US" sz="1400" dirty="0" err="1"/>
              <a:t>Object.prototype</a:t>
            </a:r>
            <a:r>
              <a:rPr lang="en-US" sz="1400" dirty="0"/>
              <a:t>;</a:t>
            </a:r>
          </a:p>
        </p:txBody>
      </p:sp>
      <p:sp>
        <p:nvSpPr>
          <p:cNvPr id="24" name="Rectangle 23"/>
          <p:cNvSpPr/>
          <p:nvPr/>
        </p:nvSpPr>
        <p:spPr>
          <a:xfrm>
            <a:off x="8223478" y="3875642"/>
            <a:ext cx="3721019" cy="307777"/>
          </a:xfrm>
          <a:prstGeom prst="rect">
            <a:avLst/>
          </a:prstGeom>
        </p:spPr>
        <p:txBody>
          <a:bodyPr wrap="none">
            <a:spAutoFit/>
          </a:bodyPr>
          <a:lstStyle/>
          <a:p>
            <a:r>
              <a:rPr lang="en-US" sz="1400" dirty="0" err="1"/>
              <a:t>Object.getPrototypeOf</a:t>
            </a:r>
            <a:r>
              <a:rPr lang="en-US" sz="1400" dirty="0" smtClean="0"/>
              <a:t>([]) </a:t>
            </a:r>
            <a:r>
              <a:rPr lang="en-US" sz="1400" dirty="0"/>
              <a:t>=== </a:t>
            </a:r>
            <a:r>
              <a:rPr lang="en-US" sz="1400" dirty="0" err="1"/>
              <a:t>Object.prototype</a:t>
            </a:r>
            <a:r>
              <a:rPr lang="en-US" sz="1400" dirty="0"/>
              <a:t>;</a:t>
            </a:r>
          </a:p>
        </p:txBody>
      </p:sp>
      <p:pic>
        <p:nvPicPr>
          <p:cNvPr id="2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01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a:stretch>
            <a:fillRect/>
          </a:stretch>
        </p:blipFill>
        <p:spPr>
          <a:xfrm>
            <a:off x="4895501" y="1360527"/>
            <a:ext cx="7170033" cy="2953565"/>
          </a:xfrm>
          <a:prstGeom prst="rect">
            <a:avLst/>
          </a:prstGeom>
        </p:spPr>
      </p:pic>
      <p:pic>
        <p:nvPicPr>
          <p:cNvPr id="8" name="Imagen 7"/>
          <p:cNvPicPr>
            <a:picLocks noChangeAspect="1"/>
          </p:cNvPicPr>
          <p:nvPr/>
        </p:nvPicPr>
        <p:blipFill>
          <a:blip r:embed="rId3"/>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311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6" y="3720147"/>
            <a:ext cx="11457329" cy="2849986"/>
          </a:xfrm>
          <a:prstGeom prst="rect">
            <a:avLst/>
          </a:prstGeom>
        </p:spPr>
      </p:pic>
      <p:sp>
        <p:nvSpPr>
          <p:cNvPr id="2" name="Title 1"/>
          <p:cNvSpPr>
            <a:spLocks noGrp="1"/>
          </p:cNvSpPr>
          <p:nvPr>
            <p:ph type="title"/>
          </p:nvPr>
        </p:nvSpPr>
        <p:spPr>
          <a:xfrm>
            <a:off x="519545" y="180458"/>
            <a:ext cx="10515600" cy="1325563"/>
          </a:xfrm>
        </p:spPr>
        <p:txBody>
          <a:bodyPr/>
          <a:lstStyle/>
          <a:p>
            <a:r>
              <a:rPr lang="en-US" dirty="0" smtClean="0"/>
              <a:t>Constructor </a:t>
            </a:r>
            <a:r>
              <a:rPr lang="en-US" b="1" dirty="0" smtClean="0"/>
              <a:t>function</a:t>
            </a:r>
            <a:endParaRPr lang="en-US" b="1" dirty="0"/>
          </a:p>
        </p:txBody>
      </p:sp>
      <p:sp>
        <p:nvSpPr>
          <p:cNvPr id="4" name="Rectangle 3"/>
          <p:cNvSpPr/>
          <p:nvPr/>
        </p:nvSpPr>
        <p:spPr>
          <a:xfrm>
            <a:off x="6597925" y="658573"/>
            <a:ext cx="4750403"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bstIvkeksAk</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18" y="3809934"/>
            <a:ext cx="5912216" cy="24172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001" y="1065712"/>
            <a:ext cx="7577848" cy="27770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56" y="3809934"/>
            <a:ext cx="5893362" cy="1110852"/>
          </a:xfrm>
          <a:prstGeom prst="rect">
            <a:avLst/>
          </a:prstGeom>
        </p:spPr>
      </p:pic>
      <p:cxnSp>
        <p:nvCxnSpPr>
          <p:cNvPr id="11" name="Straight Arrow Connector 10"/>
          <p:cNvCxnSpPr/>
          <p:nvPr/>
        </p:nvCxnSpPr>
        <p:spPr>
          <a:xfrm flipH="1">
            <a:off x="9492885" y="2726917"/>
            <a:ext cx="396182" cy="86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889067" y="1506021"/>
            <a:ext cx="1691918" cy="1200329"/>
          </a:xfrm>
          <a:prstGeom prst="rect">
            <a:avLst/>
          </a:prstGeom>
          <a:noFill/>
        </p:spPr>
        <p:txBody>
          <a:bodyPr wrap="square" rtlCol="0">
            <a:spAutoFit/>
          </a:bodyPr>
          <a:lstStyle/>
          <a:p>
            <a:r>
              <a:rPr lang="en-US" dirty="0" smtClean="0"/>
              <a:t>Same way that a function put variables are created inside </a:t>
            </a:r>
            <a:endParaRPr lang="en-US" dirty="0"/>
          </a:p>
        </p:txBody>
      </p:sp>
      <p:sp>
        <p:nvSpPr>
          <p:cNvPr id="13" name="TextBox 12"/>
          <p:cNvSpPr txBox="1"/>
          <p:nvPr/>
        </p:nvSpPr>
        <p:spPr>
          <a:xfrm>
            <a:off x="519545" y="81577"/>
            <a:ext cx="4780588" cy="369332"/>
          </a:xfrm>
          <a:prstGeom prst="rect">
            <a:avLst/>
          </a:prstGeom>
          <a:noFill/>
        </p:spPr>
        <p:txBody>
          <a:bodyPr wrap="square" rtlCol="0">
            <a:spAutoFit/>
          </a:bodyPr>
          <a:lstStyle/>
          <a:p>
            <a:r>
              <a:rPr lang="en-US" dirty="0" smtClean="0"/>
              <a:t>Exercise make countries and cities</a:t>
            </a:r>
            <a:endParaRPr lang="en-US" dirty="0"/>
          </a:p>
        </p:txBody>
      </p:sp>
      <p:pic>
        <p:nvPicPr>
          <p:cNvPr id="14" name="Picture 8" descr="http://i.stack.imgur.com/Mmww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prototype</a:t>
            </a:r>
            <a:endParaRPr lang="en-US" dirty="0"/>
          </a:p>
        </p:txBody>
      </p:sp>
      <p:sp>
        <p:nvSpPr>
          <p:cNvPr id="4" name="TextBox 3"/>
          <p:cNvSpPr txBox="1"/>
          <p:nvPr/>
        </p:nvSpPr>
        <p:spPr>
          <a:xfrm>
            <a:off x="2728686" y="1930399"/>
            <a:ext cx="1364343" cy="369332"/>
          </a:xfrm>
          <a:prstGeom prst="rect">
            <a:avLst/>
          </a:prstGeom>
          <a:noFill/>
        </p:spPr>
        <p:txBody>
          <a:bodyPr wrap="square" rtlCol="0">
            <a:spAutoFit/>
          </a:bodyPr>
          <a:lstStyle/>
          <a:p>
            <a:r>
              <a:rPr lang="en-US" smtClean="0"/>
              <a:t>Numerable</a:t>
            </a:r>
            <a:endParaRPr lang="en-US"/>
          </a:p>
        </p:txBody>
      </p:sp>
      <p:sp>
        <p:nvSpPr>
          <p:cNvPr id="5" name="TextBox 4"/>
          <p:cNvSpPr txBox="1"/>
          <p:nvPr/>
        </p:nvSpPr>
        <p:spPr>
          <a:xfrm>
            <a:off x="7663543" y="1944913"/>
            <a:ext cx="2032000" cy="369332"/>
          </a:xfrm>
          <a:prstGeom prst="rect">
            <a:avLst/>
          </a:prstGeom>
          <a:noFill/>
        </p:spPr>
        <p:txBody>
          <a:bodyPr wrap="square" rtlCol="0">
            <a:spAutoFit/>
          </a:bodyPr>
          <a:lstStyle/>
          <a:p>
            <a:r>
              <a:rPr lang="en-US" smtClean="0"/>
              <a:t>Non numerable</a:t>
            </a:r>
            <a:endParaRPr lang="en-US"/>
          </a:p>
        </p:txBody>
      </p:sp>
      <p:sp>
        <p:nvSpPr>
          <p:cNvPr id="7" name="TextBox 6"/>
          <p:cNvSpPr txBox="1"/>
          <p:nvPr/>
        </p:nvSpPr>
        <p:spPr>
          <a:xfrm>
            <a:off x="1422400" y="2527566"/>
            <a:ext cx="4267200" cy="1477328"/>
          </a:xfrm>
          <a:prstGeom prst="rect">
            <a:avLst/>
          </a:prstGeom>
          <a:noFill/>
        </p:spPr>
        <p:txBody>
          <a:bodyPr wrap="square" rtlCol="0">
            <a:spAutoFit/>
          </a:bodyPr>
          <a:lstStyle/>
          <a:p>
            <a:r>
              <a:rPr lang="en-US" dirty="0" smtClean="0"/>
              <a:t>The ones we create inside the constructor</a:t>
            </a:r>
          </a:p>
          <a:p>
            <a:endParaRPr lang="en-US" dirty="0"/>
          </a:p>
          <a:p>
            <a:r>
              <a:rPr lang="en-US" dirty="0" smtClean="0"/>
              <a:t>Use  (</a:t>
            </a:r>
            <a:r>
              <a:rPr lang="en-US" dirty="0" err="1" smtClean="0"/>
              <a:t>var</a:t>
            </a:r>
            <a:r>
              <a:rPr lang="en-US" dirty="0" smtClean="0"/>
              <a:t> </a:t>
            </a:r>
            <a:r>
              <a:rPr lang="en-US" dirty="0" err="1" smtClean="0"/>
              <a:t>bla</a:t>
            </a:r>
            <a:r>
              <a:rPr lang="en-US" dirty="0" smtClean="0"/>
              <a:t> in object) to see if it finds it and use for(</a:t>
            </a:r>
            <a:r>
              <a:rPr lang="en-US" dirty="0" err="1" smtClean="0"/>
              <a:t>var</a:t>
            </a:r>
            <a:r>
              <a:rPr lang="en-US" dirty="0" smtClean="0"/>
              <a:t> a in object) and print properties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62" y="4625233"/>
            <a:ext cx="5937181" cy="17660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2701358"/>
            <a:ext cx="4775200" cy="5207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943" y="4899224"/>
            <a:ext cx="5494370" cy="1708615"/>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54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object without prototype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486" y="2899228"/>
            <a:ext cx="5301282" cy="22243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84" y="2802768"/>
            <a:ext cx="5912216" cy="2417234"/>
          </a:xfrm>
          <a:prstGeom prst="rect">
            <a:avLst/>
          </a:prstGeom>
        </p:spPr>
      </p:pic>
      <p:sp>
        <p:nvSpPr>
          <p:cNvPr id="6" name="TextBox 5"/>
          <p:cNvSpPr txBox="1"/>
          <p:nvPr/>
        </p:nvSpPr>
        <p:spPr>
          <a:xfrm>
            <a:off x="1320800" y="1828800"/>
            <a:ext cx="3614057" cy="369332"/>
          </a:xfrm>
          <a:prstGeom prst="rect">
            <a:avLst/>
          </a:prstGeom>
          <a:noFill/>
        </p:spPr>
        <p:txBody>
          <a:bodyPr wrap="square" rtlCol="0">
            <a:spAutoFit/>
          </a:bodyPr>
          <a:lstStyle/>
          <a:p>
            <a:r>
              <a:rPr lang="en-US" dirty="0" smtClean="0"/>
              <a:t>The object comes with </a:t>
            </a:r>
            <a:r>
              <a:rPr lang="en-US" smtClean="0"/>
              <a:t>a prototype</a:t>
            </a:r>
            <a:endParaRPr lang="en-US"/>
          </a:p>
        </p:txBody>
      </p:sp>
      <p:sp>
        <p:nvSpPr>
          <p:cNvPr id="7" name="TextBox 6"/>
          <p:cNvSpPr txBox="1"/>
          <p:nvPr/>
        </p:nvSpPr>
        <p:spPr>
          <a:xfrm>
            <a:off x="6901542" y="1877396"/>
            <a:ext cx="4278086" cy="369332"/>
          </a:xfrm>
          <a:prstGeom prst="rect">
            <a:avLst/>
          </a:prstGeom>
          <a:noFill/>
        </p:spPr>
        <p:txBody>
          <a:bodyPr wrap="square" rtlCol="0">
            <a:spAutoFit/>
          </a:bodyPr>
          <a:lstStyle/>
          <a:p>
            <a:r>
              <a:rPr lang="en-US" dirty="0" smtClean="0"/>
              <a:t>The object </a:t>
            </a:r>
            <a:r>
              <a:rPr lang="en-US" dirty="0" err="1" smtClean="0"/>
              <a:t>doesn</a:t>
            </a:r>
            <a:r>
              <a:rPr lang="fr-FR" dirty="0" smtClean="0"/>
              <a:t>’</a:t>
            </a:r>
            <a:r>
              <a:rPr lang="en-US" dirty="0" smtClean="0"/>
              <a:t>t comes with a prototype</a:t>
            </a:r>
            <a:endParaRPr lang="en-US" dirty="0"/>
          </a:p>
        </p:txBody>
      </p:sp>
      <p:pic>
        <p:nvPicPr>
          <p:cNvPr id="8"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Getters an  setters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828" y="1690688"/>
            <a:ext cx="5435600" cy="129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828" y="3684814"/>
            <a:ext cx="6578600" cy="2146300"/>
          </a:xfrm>
          <a:prstGeom prst="rect">
            <a:avLst/>
          </a:prstGeom>
        </p:spPr>
      </p:pic>
      <p:sp>
        <p:nvSpPr>
          <p:cNvPr id="7" name="TextBox 6"/>
          <p:cNvSpPr txBox="1"/>
          <p:nvPr/>
        </p:nvSpPr>
        <p:spPr>
          <a:xfrm>
            <a:off x="8824686" y="580571"/>
            <a:ext cx="3178628" cy="923330"/>
          </a:xfrm>
          <a:prstGeom prst="rect">
            <a:avLst/>
          </a:prstGeom>
          <a:noFill/>
        </p:spPr>
        <p:txBody>
          <a:bodyPr wrap="square" rtlCol="0">
            <a:spAutoFit/>
          </a:bodyPr>
          <a:lstStyle/>
          <a:p>
            <a:r>
              <a:rPr lang="en-US" dirty="0" smtClean="0"/>
              <a:t>Used for creating </a:t>
            </a:r>
            <a:r>
              <a:rPr lang="en-US" smtClean="0"/>
              <a:t>methods that </a:t>
            </a:r>
            <a:r>
              <a:rPr lang="en-US" dirty="0" smtClean="0"/>
              <a:t>work but other developers </a:t>
            </a:r>
            <a:r>
              <a:rPr lang="en-US" smtClean="0"/>
              <a:t>cant overwrite them</a:t>
            </a:r>
            <a:endParaRPr lang="en-US"/>
          </a:p>
        </p:txBody>
      </p:sp>
      <p:cxnSp>
        <p:nvCxnSpPr>
          <p:cNvPr id="9" name="Straight Arrow Connector 8"/>
          <p:cNvCxnSpPr/>
          <p:nvPr/>
        </p:nvCxnSpPr>
        <p:spPr>
          <a:xfrm flipH="1">
            <a:off x="2481943" y="3875314"/>
            <a:ext cx="841828" cy="34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16000" y="4252686"/>
            <a:ext cx="1654629" cy="646331"/>
          </a:xfrm>
          <a:prstGeom prst="rect">
            <a:avLst/>
          </a:prstGeom>
          <a:noFill/>
        </p:spPr>
        <p:txBody>
          <a:bodyPr wrap="square" rtlCol="0">
            <a:spAutoFit/>
          </a:bodyPr>
          <a:lstStyle/>
          <a:p>
            <a:r>
              <a:rPr lang="en-US" dirty="0" smtClean="0"/>
              <a:t>Get </a:t>
            </a:r>
            <a:r>
              <a:rPr lang="en-US" smtClean="0"/>
              <a:t>also possible </a:t>
            </a:r>
            <a:endParaRPr lang="en-US"/>
          </a:p>
        </p:txBody>
      </p:sp>
      <p:pic>
        <p:nvPicPr>
          <p:cNvPr id="8"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573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a:t>
            </a:r>
            <a:r>
              <a:rPr lang="en-US" sz="2000" dirty="0" smtClean="0"/>
              <a:t>is a good trick but not he best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61" y="1525954"/>
            <a:ext cx="6648938" cy="2574089"/>
          </a:xfrm>
          <a:prstGeom prst="rect">
            <a:avLst/>
          </a:prstGeom>
        </p:spPr>
      </p:pic>
      <p:sp>
        <p:nvSpPr>
          <p:cNvPr id="3" name="TextBox 2"/>
          <p:cNvSpPr txBox="1"/>
          <p:nvPr/>
        </p:nvSpPr>
        <p:spPr>
          <a:xfrm>
            <a:off x="2303585" y="5732585"/>
            <a:ext cx="8237415" cy="369332"/>
          </a:xfrm>
          <a:prstGeom prst="rect">
            <a:avLst/>
          </a:prstGeom>
          <a:noFill/>
        </p:spPr>
        <p:txBody>
          <a:bodyPr wrap="square" rtlCol="0">
            <a:spAutoFit/>
          </a:bodyPr>
          <a:lstStyle/>
          <a:p>
            <a:r>
              <a:rPr lang="en-US" dirty="0" smtClean="0"/>
              <a:t>Prototypes can have prototypes</a:t>
            </a:r>
            <a:endParaRPr lang="en-US" dirty="0"/>
          </a:p>
        </p:txBody>
      </p:sp>
      <p:sp>
        <p:nvSpPr>
          <p:cNvPr id="5" name="TextBox 4"/>
          <p:cNvSpPr txBox="1"/>
          <p:nvPr/>
        </p:nvSpPr>
        <p:spPr>
          <a:xfrm>
            <a:off x="838200" y="4466492"/>
            <a:ext cx="7690338" cy="369332"/>
          </a:xfrm>
          <a:prstGeom prst="rect">
            <a:avLst/>
          </a:prstGeom>
          <a:noFill/>
        </p:spPr>
        <p:txBody>
          <a:bodyPr wrap="square" rtlCol="0">
            <a:spAutoFit/>
          </a:bodyPr>
          <a:lstStyle/>
          <a:p>
            <a:r>
              <a:rPr lang="en-US" dirty="0" err="1" smtClean="0"/>
              <a:t>City.prototype</a:t>
            </a:r>
            <a:r>
              <a:rPr lang="en-US" dirty="0" smtClean="0"/>
              <a:t> = country; // </a:t>
            </a:r>
            <a:r>
              <a:rPr lang="en-US" dirty="0" err="1" smtClean="0"/>
              <a:t>prototypeName</a:t>
            </a:r>
            <a:r>
              <a:rPr lang="en-US" dirty="0" smtClean="0"/>
              <a:t> to create </a:t>
            </a:r>
            <a:r>
              <a:rPr lang="en-US" dirty="0" err="1" smtClean="0"/>
              <a:t>iinheritance</a:t>
            </a:r>
            <a:r>
              <a:rPr lang="en-US" dirty="0" smtClean="0"/>
              <a:t> from</a:t>
            </a:r>
            <a:endParaRPr lang="en-US" dirty="0"/>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901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1415" y="1705707"/>
            <a:ext cx="5890846" cy="3139321"/>
          </a:xfrm>
          <a:prstGeom prst="rect">
            <a:avLst/>
          </a:prstGeom>
          <a:noFill/>
        </p:spPr>
        <p:txBody>
          <a:bodyPr wrap="square" rtlCol="0">
            <a:spAutoFit/>
          </a:bodyPr>
          <a:lstStyle/>
          <a:p>
            <a:r>
              <a:rPr lang="en-US" sz="6600" smtClean="0"/>
              <a:t>BUGS AND ERROR HANDLING</a:t>
            </a:r>
            <a:endParaRPr lang="en-US" sz="6600"/>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387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Strict mode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423" y="2235200"/>
            <a:ext cx="7289800" cy="238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523" y="5425207"/>
            <a:ext cx="8991600" cy="736600"/>
          </a:xfrm>
          <a:prstGeom prst="rect">
            <a:avLst/>
          </a:prstGeom>
        </p:spPr>
      </p:pic>
    </p:spTree>
    <p:extLst>
      <p:ext uri="{BB962C8B-B14F-4D97-AF65-F5344CB8AC3E}">
        <p14:creationId xmlns:p14="http://schemas.microsoft.com/office/powerpoint/2010/main" val="1852044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9908" y="1441938"/>
            <a:ext cx="8669215" cy="369332"/>
          </a:xfrm>
          <a:prstGeom prst="rect">
            <a:avLst/>
          </a:prstGeom>
          <a:noFill/>
        </p:spPr>
        <p:txBody>
          <a:bodyPr wrap="square" rtlCol="0">
            <a:spAutoFit/>
          </a:bodyPr>
          <a:lstStyle/>
          <a:p>
            <a:r>
              <a:rPr lang="en-US" dirty="0" smtClean="0"/>
              <a:t>Make a code to test your code on all the possibilities </a:t>
            </a:r>
            <a:endParaRPr lang="en-US" dirty="0"/>
          </a:p>
        </p:txBody>
      </p:sp>
      <p:sp>
        <p:nvSpPr>
          <p:cNvPr id="6" name="Rectangle 5"/>
          <p:cNvSpPr/>
          <p:nvPr/>
        </p:nvSpPr>
        <p:spPr>
          <a:xfrm>
            <a:off x="6096000" y="843240"/>
            <a:ext cx="4829014"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=-q1z8BPFItw</a:t>
            </a:r>
          </a:p>
        </p:txBody>
      </p:sp>
      <p:sp>
        <p:nvSpPr>
          <p:cNvPr id="7" name="TextBox 6"/>
          <p:cNvSpPr txBox="1"/>
          <p:nvPr/>
        </p:nvSpPr>
        <p:spPr>
          <a:xfrm>
            <a:off x="5479779" y="3915834"/>
            <a:ext cx="2827859" cy="1754326"/>
          </a:xfrm>
          <a:prstGeom prst="rect">
            <a:avLst/>
          </a:prstGeom>
          <a:noFill/>
        </p:spPr>
        <p:txBody>
          <a:bodyPr wrap="square" rtlCol="0">
            <a:spAutoFit/>
          </a:bodyPr>
          <a:lstStyle/>
          <a:p>
            <a:pPr marL="342900" indent="-342900">
              <a:buAutoNum type="arabicParenR"/>
            </a:pPr>
            <a:r>
              <a:rPr lang="en-US" dirty="0" smtClean="0"/>
              <a:t>Using </a:t>
            </a:r>
            <a:r>
              <a:rPr lang="en-US" dirty="0" err="1" smtClean="0"/>
              <a:t>brack</a:t>
            </a:r>
            <a:r>
              <a:rPr lang="en-US" dirty="0" smtClean="0"/>
              <a:t> point in developer tools --- you can find it on sources</a:t>
            </a:r>
          </a:p>
          <a:p>
            <a:pPr marL="800100" lvl="1" indent="-342900">
              <a:buAutoNum type="arabicParenR"/>
            </a:pPr>
            <a:r>
              <a:rPr lang="en-US" dirty="0" smtClean="0"/>
              <a:t>Standard</a:t>
            </a:r>
          </a:p>
          <a:p>
            <a:pPr marL="800100" lvl="1" indent="-342900">
              <a:buAutoNum type="arabicParenR"/>
            </a:pPr>
            <a:r>
              <a:rPr lang="en-US" dirty="0" smtClean="0"/>
              <a:t>Conditional </a:t>
            </a:r>
          </a:p>
          <a:p>
            <a:pPr marL="800100" lvl="1" indent="-342900">
              <a:buAutoNum type="arabicParenR"/>
            </a:pPr>
            <a:endParaRPr lang="en-US" dirty="0"/>
          </a:p>
        </p:txBody>
      </p:sp>
      <p:sp>
        <p:nvSpPr>
          <p:cNvPr id="8" name="TextBox 7"/>
          <p:cNvSpPr txBox="1"/>
          <p:nvPr/>
        </p:nvSpPr>
        <p:spPr>
          <a:xfrm>
            <a:off x="6100490" y="6398311"/>
            <a:ext cx="5253310" cy="369332"/>
          </a:xfrm>
          <a:prstGeom prst="rect">
            <a:avLst/>
          </a:prstGeom>
          <a:noFill/>
        </p:spPr>
        <p:txBody>
          <a:bodyPr wrap="square" rtlCol="0">
            <a:spAutoFit/>
          </a:bodyPr>
          <a:lstStyle/>
          <a:p>
            <a:r>
              <a:rPr lang="en-US" dirty="0" smtClean="0"/>
              <a:t>Include a debugger element in your code</a:t>
            </a:r>
            <a:endParaRPr lang="en-US" dirty="0"/>
          </a:p>
        </p:txBody>
      </p:sp>
      <p:sp>
        <p:nvSpPr>
          <p:cNvPr id="9" name="TextBox 8"/>
          <p:cNvSpPr txBox="1"/>
          <p:nvPr/>
        </p:nvSpPr>
        <p:spPr>
          <a:xfrm>
            <a:off x="5089623" y="2145853"/>
            <a:ext cx="2548646" cy="369332"/>
          </a:xfrm>
          <a:prstGeom prst="rect">
            <a:avLst/>
          </a:prstGeom>
          <a:noFill/>
        </p:spPr>
        <p:txBody>
          <a:bodyPr wrap="square" rtlCol="0">
            <a:spAutoFit/>
          </a:bodyPr>
          <a:lstStyle/>
          <a:p>
            <a:r>
              <a:rPr lang="en-US" dirty="0" smtClean="0"/>
              <a:t>Add a watch</a:t>
            </a:r>
            <a:endParaRPr lang="en-US" dirty="0"/>
          </a:p>
        </p:txBody>
      </p:sp>
      <p:cxnSp>
        <p:nvCxnSpPr>
          <p:cNvPr id="12" name="Straight Arrow Connector 11"/>
          <p:cNvCxnSpPr/>
          <p:nvPr/>
        </p:nvCxnSpPr>
        <p:spPr>
          <a:xfrm flipV="1">
            <a:off x="595688" y="2217906"/>
            <a:ext cx="482211" cy="19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61" y="2052793"/>
            <a:ext cx="663102" cy="369332"/>
          </a:xfrm>
          <a:prstGeom prst="rect">
            <a:avLst/>
          </a:prstGeom>
          <a:noFill/>
        </p:spPr>
        <p:txBody>
          <a:bodyPr wrap="square" rtlCol="0">
            <a:spAutoFit/>
          </a:bodyPr>
          <a:lstStyle/>
          <a:p>
            <a:r>
              <a:rPr lang="en-US" smtClean="0"/>
              <a:t>run</a:t>
            </a:r>
            <a:endParaRPr lang="en-US"/>
          </a:p>
        </p:txBody>
      </p:sp>
      <p:sp>
        <p:nvSpPr>
          <p:cNvPr id="16" name="TextBox 15"/>
          <p:cNvSpPr txBox="1"/>
          <p:nvPr/>
        </p:nvSpPr>
        <p:spPr>
          <a:xfrm>
            <a:off x="-5418" y="2831835"/>
            <a:ext cx="1202212" cy="646331"/>
          </a:xfrm>
          <a:prstGeom prst="rect">
            <a:avLst/>
          </a:prstGeom>
          <a:noFill/>
        </p:spPr>
        <p:txBody>
          <a:bodyPr wrap="square" rtlCol="0">
            <a:spAutoFit/>
          </a:bodyPr>
          <a:lstStyle/>
          <a:p>
            <a:r>
              <a:rPr lang="en-US" dirty="0" smtClean="0"/>
              <a:t>Run per line</a:t>
            </a:r>
            <a:endParaRPr lang="en-US" dirty="0"/>
          </a:p>
        </p:txBody>
      </p:sp>
      <p:cxnSp>
        <p:nvCxnSpPr>
          <p:cNvPr id="19" name="Straight Arrow Connector 18"/>
          <p:cNvCxnSpPr/>
          <p:nvPr/>
        </p:nvCxnSpPr>
        <p:spPr>
          <a:xfrm flipV="1">
            <a:off x="9287025" y="4092212"/>
            <a:ext cx="402098" cy="4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287025" y="3155001"/>
            <a:ext cx="2286471" cy="923330"/>
          </a:xfrm>
          <a:prstGeom prst="rect">
            <a:avLst/>
          </a:prstGeom>
          <a:noFill/>
        </p:spPr>
        <p:txBody>
          <a:bodyPr wrap="square" rtlCol="0">
            <a:spAutoFit/>
          </a:bodyPr>
          <a:lstStyle/>
          <a:p>
            <a:r>
              <a:rPr lang="en-US" dirty="0" smtClean="0"/>
              <a:t>Add a variable to follow during the process</a:t>
            </a: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08" y="2047801"/>
            <a:ext cx="3538923" cy="4282097"/>
          </a:xfrm>
          <a:prstGeom prst="rect">
            <a:avLst/>
          </a:prstGeom>
        </p:spPr>
      </p:pic>
      <p:cxnSp>
        <p:nvCxnSpPr>
          <p:cNvPr id="24" name="Straight Arrow Connector 23"/>
          <p:cNvCxnSpPr>
            <a:endCxn id="22" idx="3"/>
          </p:cNvCxnSpPr>
          <p:nvPr/>
        </p:nvCxnSpPr>
        <p:spPr>
          <a:xfrm flipH="1" flipV="1">
            <a:off x="4824731" y="4188850"/>
            <a:ext cx="529784" cy="59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48046" y="2237459"/>
            <a:ext cx="1297486" cy="70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9" idx="1"/>
          </p:cNvCxnSpPr>
          <p:nvPr/>
        </p:nvCxnSpPr>
        <p:spPr>
          <a:xfrm flipV="1">
            <a:off x="4824731" y="2330519"/>
            <a:ext cx="264892" cy="41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Console.log</a:t>
            </a:r>
            <a:r>
              <a:rPr lang="en-US" dirty="0" smtClean="0"/>
              <a:t>  </a:t>
            </a:r>
            <a:r>
              <a:rPr lang="en-US" smtClean="0"/>
              <a:t>console.clear</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381925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Throw , try , catch and finally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1690688"/>
            <a:ext cx="6731000" cy="4711700"/>
          </a:xfrm>
          <a:prstGeom prst="rect">
            <a:avLst/>
          </a:prstGeom>
        </p:spPr>
      </p:pic>
    </p:spTree>
    <p:extLst>
      <p:ext uri="{BB962C8B-B14F-4D97-AF65-F5344CB8AC3E}">
        <p14:creationId xmlns:p14="http://schemas.microsoft.com/office/powerpoint/2010/main" val="126358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681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30" y="1833393"/>
            <a:ext cx="5144154" cy="948717"/>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Regular expression</a:t>
            </a:r>
            <a:endParaRPr lang="en-US" dirty="0"/>
          </a:p>
        </p:txBody>
      </p:sp>
      <p:sp>
        <p:nvSpPr>
          <p:cNvPr id="6" name="TextBox 5"/>
          <p:cNvSpPr txBox="1"/>
          <p:nvPr/>
        </p:nvSpPr>
        <p:spPr>
          <a:xfrm>
            <a:off x="7910945" y="704740"/>
            <a:ext cx="3200066" cy="646331"/>
          </a:xfrm>
          <a:prstGeom prst="rect">
            <a:avLst/>
          </a:prstGeom>
          <a:noFill/>
        </p:spPr>
        <p:txBody>
          <a:bodyPr wrap="square" rtlCol="0">
            <a:spAutoFit/>
          </a:bodyPr>
          <a:lstStyle/>
          <a:p>
            <a:r>
              <a:rPr lang="en-US" dirty="0" smtClean="0"/>
              <a:t>Especial </a:t>
            </a:r>
            <a:r>
              <a:rPr lang="en-US" b="1" dirty="0" smtClean="0"/>
              <a:t>object</a:t>
            </a:r>
            <a:r>
              <a:rPr lang="en-US" dirty="0" smtClean="0"/>
              <a:t> that can act as string but has other properties </a:t>
            </a:r>
            <a:endParaRPr lang="en-US" dirty="0"/>
          </a:p>
        </p:txBody>
      </p:sp>
      <p:sp>
        <p:nvSpPr>
          <p:cNvPr id="7" name="TextBox 6"/>
          <p:cNvSpPr txBox="1"/>
          <p:nvPr/>
        </p:nvSpPr>
        <p:spPr>
          <a:xfrm>
            <a:off x="8035636" y="1690688"/>
            <a:ext cx="2923309" cy="1754326"/>
          </a:xfrm>
          <a:prstGeom prst="rect">
            <a:avLst/>
          </a:prstGeom>
          <a:noFill/>
        </p:spPr>
        <p:txBody>
          <a:bodyPr wrap="square" rtlCol="0">
            <a:spAutoFit/>
          </a:bodyPr>
          <a:lstStyle/>
          <a:p>
            <a:r>
              <a:rPr lang="en-US" dirty="0" smtClean="0"/>
              <a:t>If we want to represent a symbol string in regular expressions like + or – we have to put a \+ … this is for every character that is nor a letter number or white space</a:t>
            </a:r>
            <a:endParaRPr lang="en-US" dirty="0"/>
          </a:p>
        </p:txBody>
      </p:sp>
      <p:sp>
        <p:nvSpPr>
          <p:cNvPr id="8" name="TextBox 7"/>
          <p:cNvSpPr txBox="1"/>
          <p:nvPr/>
        </p:nvSpPr>
        <p:spPr>
          <a:xfrm>
            <a:off x="838200" y="3075709"/>
            <a:ext cx="1766455" cy="369332"/>
          </a:xfrm>
          <a:prstGeom prst="rect">
            <a:avLst/>
          </a:prstGeom>
          <a:noFill/>
        </p:spPr>
        <p:txBody>
          <a:bodyPr wrap="square" rtlCol="0">
            <a:spAutoFit/>
          </a:bodyPr>
          <a:lstStyle/>
          <a:p>
            <a:r>
              <a:rPr lang="en-US" dirty="0" smtClean="0"/>
              <a:t>Methods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646431"/>
            <a:ext cx="4013200" cy="10414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57" y="4715950"/>
            <a:ext cx="5753100" cy="1104900"/>
          </a:xfrm>
          <a:prstGeom prst="rect">
            <a:avLst/>
          </a:prstGeom>
        </p:spPr>
      </p:pic>
      <p:cxnSp>
        <p:nvCxnSpPr>
          <p:cNvPr id="13" name="Straight Arrow Connector 12"/>
          <p:cNvCxnSpPr/>
          <p:nvPr/>
        </p:nvCxnSpPr>
        <p:spPr>
          <a:xfrm flipV="1">
            <a:off x="3435927" y="3445014"/>
            <a:ext cx="879380" cy="2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75017" y="3075709"/>
            <a:ext cx="2826327" cy="523220"/>
          </a:xfrm>
          <a:prstGeom prst="rect">
            <a:avLst/>
          </a:prstGeom>
          <a:noFill/>
        </p:spPr>
        <p:txBody>
          <a:bodyPr wrap="square" rtlCol="0">
            <a:spAutoFit/>
          </a:bodyPr>
          <a:lstStyle/>
          <a:p>
            <a:r>
              <a:rPr lang="en-US" sz="1400" dirty="0" smtClean="0"/>
              <a:t>Is there anything in the string that follow this </a:t>
            </a:r>
            <a:r>
              <a:rPr lang="en-US" sz="1400" dirty="0" err="1" smtClean="0"/>
              <a:t>reg</a:t>
            </a:r>
            <a:r>
              <a:rPr lang="en-US" sz="1400" dirty="0" smtClean="0"/>
              <a:t> expression pattern</a:t>
            </a:r>
            <a:endParaRPr lang="en-US" sz="1400" dirty="0"/>
          </a:p>
        </p:txBody>
      </p:sp>
    </p:spTree>
    <p:extLst>
      <p:ext uri="{BB962C8B-B14F-4D97-AF65-F5344CB8AC3E}">
        <p14:creationId xmlns:p14="http://schemas.microsoft.com/office/powerpoint/2010/main" val="2589440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18" y="1828800"/>
            <a:ext cx="6669809" cy="1874248"/>
          </a:xfrm>
          <a:prstGeom prst="rect">
            <a:avLst/>
          </a:prstGeom>
        </p:spPr>
      </p:pic>
      <p:sp>
        <p:nvSpPr>
          <p:cNvPr id="7" name="Title 1"/>
          <p:cNvSpPr>
            <a:spLocks noGrp="1"/>
          </p:cNvSpPr>
          <p:nvPr>
            <p:ph type="title"/>
          </p:nvPr>
        </p:nvSpPr>
        <p:spPr>
          <a:xfrm>
            <a:off x="838200" y="365125"/>
            <a:ext cx="10515600" cy="1325563"/>
          </a:xfrm>
        </p:spPr>
        <p:txBody>
          <a:bodyPr/>
          <a:lstStyle/>
          <a:p>
            <a:r>
              <a:rPr lang="en-US" dirty="0" smtClean="0"/>
              <a:t>Regular expression</a:t>
            </a:r>
            <a:endParaRPr lang="en-US" dirty="0"/>
          </a:p>
        </p:txBody>
      </p:sp>
      <p:sp>
        <p:nvSpPr>
          <p:cNvPr id="8" name="Rectangle 7"/>
          <p:cNvSpPr/>
          <p:nvPr/>
        </p:nvSpPr>
        <p:spPr>
          <a:xfrm>
            <a:off x="332930" y="227013"/>
            <a:ext cx="4848250"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=44P2s6bZ8Js</a:t>
            </a:r>
          </a:p>
        </p:txBody>
      </p:sp>
      <p:sp>
        <p:nvSpPr>
          <p:cNvPr id="9" name="TextBox 8"/>
          <p:cNvSpPr txBox="1"/>
          <p:nvPr/>
        </p:nvSpPr>
        <p:spPr>
          <a:xfrm>
            <a:off x="8049490" y="362520"/>
            <a:ext cx="623455" cy="369332"/>
          </a:xfrm>
          <a:prstGeom prst="rect">
            <a:avLst/>
          </a:prstGeom>
          <a:noFill/>
        </p:spPr>
        <p:txBody>
          <a:bodyPr wrap="square" rtlCol="0">
            <a:spAutoFit/>
          </a:bodyPr>
          <a:lstStyle/>
          <a:p>
            <a:r>
              <a:rPr lang="en-US" smtClean="0"/>
              <a:t>\d+</a:t>
            </a:r>
            <a:endParaRPr lang="en-US" dirty="0"/>
          </a:p>
        </p:txBody>
      </p:sp>
      <p:sp>
        <p:nvSpPr>
          <p:cNvPr id="10" name="TextBox 9"/>
          <p:cNvSpPr txBox="1"/>
          <p:nvPr/>
        </p:nvSpPr>
        <p:spPr>
          <a:xfrm>
            <a:off x="8672945" y="85521"/>
            <a:ext cx="2798619" cy="923330"/>
          </a:xfrm>
          <a:prstGeom prst="rect">
            <a:avLst/>
          </a:prstGeom>
          <a:noFill/>
        </p:spPr>
        <p:txBody>
          <a:bodyPr wrap="square" rtlCol="0">
            <a:spAutoFit/>
          </a:bodyPr>
          <a:lstStyle/>
          <a:p>
            <a:r>
              <a:rPr lang="en-US" dirty="0" smtClean="0"/>
              <a:t>Means that the length of the string is one or more numbers</a:t>
            </a:r>
            <a:endParaRPr lang="en-US" dirty="0"/>
          </a:p>
        </p:txBody>
      </p:sp>
      <p:sp>
        <p:nvSpPr>
          <p:cNvPr id="11" name="Rectangle 10"/>
          <p:cNvSpPr/>
          <p:nvPr/>
        </p:nvSpPr>
        <p:spPr>
          <a:xfrm>
            <a:off x="1531644" y="2013159"/>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02050" y="2275569"/>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58879" y="2495508"/>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55972" y="2774036"/>
            <a:ext cx="316084" cy="71014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332930" y="3294993"/>
            <a:ext cx="360753" cy="54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4045528"/>
            <a:ext cx="1072056" cy="646331"/>
          </a:xfrm>
          <a:prstGeom prst="rect">
            <a:avLst/>
          </a:prstGeom>
          <a:noFill/>
        </p:spPr>
        <p:txBody>
          <a:bodyPr wrap="square" rtlCol="0">
            <a:spAutoFit/>
          </a:bodyPr>
          <a:lstStyle/>
          <a:p>
            <a:r>
              <a:rPr lang="en-US" smtClean="0"/>
              <a:t>Capital letters </a:t>
            </a:r>
            <a:endParaRPr lang="en-US"/>
          </a:p>
        </p:txBody>
      </p:sp>
      <p:sp>
        <p:nvSpPr>
          <p:cNvPr id="18" name="TextBox 17"/>
          <p:cNvSpPr txBox="1"/>
          <p:nvPr/>
        </p:nvSpPr>
        <p:spPr>
          <a:xfrm>
            <a:off x="8049489" y="1811371"/>
            <a:ext cx="763435" cy="369332"/>
          </a:xfrm>
          <a:prstGeom prst="rect">
            <a:avLst/>
          </a:prstGeom>
          <a:noFill/>
        </p:spPr>
        <p:txBody>
          <a:bodyPr wrap="square" rtlCol="0">
            <a:spAutoFit/>
          </a:bodyPr>
          <a:lstStyle/>
          <a:p>
            <a:r>
              <a:rPr lang="en-US"/>
              <a:t>[</a:t>
            </a:r>
            <a:r>
              <a:rPr lang="en-US" smtClean="0"/>
              <a:t>^\d]</a:t>
            </a:r>
            <a:endParaRPr lang="en-US" dirty="0"/>
          </a:p>
        </p:txBody>
      </p:sp>
      <p:sp>
        <p:nvSpPr>
          <p:cNvPr id="19" name="TextBox 18"/>
          <p:cNvSpPr txBox="1"/>
          <p:nvPr/>
        </p:nvSpPr>
        <p:spPr>
          <a:xfrm>
            <a:off x="8672945" y="1635141"/>
            <a:ext cx="2798619" cy="646331"/>
          </a:xfrm>
          <a:prstGeom prst="rect">
            <a:avLst/>
          </a:prstGeom>
          <a:noFill/>
        </p:spPr>
        <p:txBody>
          <a:bodyPr wrap="square" rtlCol="0">
            <a:spAutoFit/>
          </a:bodyPr>
          <a:lstStyle/>
          <a:p>
            <a:r>
              <a:rPr lang="en-US" dirty="0" smtClean="0"/>
              <a:t>Match any character expect the ones in the set </a:t>
            </a:r>
            <a:endParaRPr lang="en-US" dirty="0"/>
          </a:p>
        </p:txBody>
      </p:sp>
      <p:sp>
        <p:nvSpPr>
          <p:cNvPr id="20" name="TextBox 19"/>
          <p:cNvSpPr txBox="1"/>
          <p:nvPr/>
        </p:nvSpPr>
        <p:spPr>
          <a:xfrm>
            <a:off x="8049490" y="1092841"/>
            <a:ext cx="623455" cy="369332"/>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8672944" y="1108135"/>
            <a:ext cx="2822027" cy="369332"/>
          </a:xfrm>
          <a:prstGeom prst="rect">
            <a:avLst/>
          </a:prstGeom>
          <a:noFill/>
        </p:spPr>
        <p:txBody>
          <a:bodyPr wrap="square" rtlCol="0">
            <a:spAutoFit/>
          </a:bodyPr>
          <a:lstStyle/>
          <a:p>
            <a:r>
              <a:rPr lang="en-US" smtClean="0"/>
              <a:t>Same than + but from cero</a:t>
            </a:r>
            <a:endParaRPr lang="en-US"/>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400" y="4414901"/>
            <a:ext cx="5067300" cy="1524000"/>
          </a:xfrm>
          <a:prstGeom prst="rect">
            <a:avLst/>
          </a:prstGeom>
        </p:spPr>
      </p:pic>
      <p:sp>
        <p:nvSpPr>
          <p:cNvPr id="24" name="TextBox 23"/>
          <p:cNvSpPr txBox="1"/>
          <p:nvPr/>
        </p:nvSpPr>
        <p:spPr>
          <a:xfrm>
            <a:off x="8049488" y="2547769"/>
            <a:ext cx="623455"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8684647" y="2547769"/>
            <a:ext cx="2798619" cy="646331"/>
          </a:xfrm>
          <a:prstGeom prst="rect">
            <a:avLst/>
          </a:prstGeom>
          <a:noFill/>
        </p:spPr>
        <p:txBody>
          <a:bodyPr wrap="square" rtlCol="0">
            <a:spAutoFit/>
          </a:bodyPr>
          <a:lstStyle/>
          <a:p>
            <a:r>
              <a:rPr lang="en-US" dirty="0" smtClean="0"/>
              <a:t>It can or not match the character</a:t>
            </a:r>
            <a:endParaRPr lang="en-US" dirty="0"/>
          </a:p>
        </p:txBody>
      </p:sp>
      <p:sp>
        <p:nvSpPr>
          <p:cNvPr id="27" name="TextBox 26"/>
          <p:cNvSpPr txBox="1"/>
          <p:nvPr/>
        </p:nvSpPr>
        <p:spPr>
          <a:xfrm>
            <a:off x="7245927" y="3420196"/>
            <a:ext cx="1740291" cy="369332"/>
          </a:xfrm>
          <a:prstGeom prst="rect">
            <a:avLst/>
          </a:prstGeom>
          <a:noFill/>
        </p:spPr>
        <p:txBody>
          <a:bodyPr wrap="square" rtlCol="0">
            <a:spAutoFit/>
          </a:bodyPr>
          <a:lstStyle/>
          <a:p>
            <a:r>
              <a:rPr lang="en-US" dirty="0" smtClean="0"/>
              <a:t>\d{x}  \d{</a:t>
            </a:r>
            <a:r>
              <a:rPr lang="en-US" dirty="0" err="1" smtClean="0"/>
              <a:t>x,z</a:t>
            </a:r>
            <a:r>
              <a:rPr lang="en-US" dirty="0" smtClean="0"/>
              <a:t>}</a:t>
            </a:r>
            <a:endParaRPr lang="en-US" dirty="0"/>
          </a:p>
        </p:txBody>
      </p:sp>
      <p:sp>
        <p:nvSpPr>
          <p:cNvPr id="28" name="TextBox 27"/>
          <p:cNvSpPr txBox="1"/>
          <p:nvPr/>
        </p:nvSpPr>
        <p:spPr>
          <a:xfrm>
            <a:off x="8663105" y="3289530"/>
            <a:ext cx="2798619" cy="646331"/>
          </a:xfrm>
          <a:prstGeom prst="rect">
            <a:avLst/>
          </a:prstGeom>
          <a:noFill/>
        </p:spPr>
        <p:txBody>
          <a:bodyPr wrap="square" rtlCol="0">
            <a:spAutoFit/>
          </a:bodyPr>
          <a:lstStyle/>
          <a:p>
            <a:r>
              <a:rPr lang="en-US" dirty="0" smtClean="0"/>
              <a:t>The digit have to be </a:t>
            </a:r>
            <a:r>
              <a:rPr lang="en-US" dirty="0" err="1" smtClean="0"/>
              <a:t>repited</a:t>
            </a:r>
            <a:r>
              <a:rPr lang="en-US" dirty="0"/>
              <a:t> </a:t>
            </a:r>
            <a:r>
              <a:rPr lang="en-US" dirty="0" smtClean="0"/>
              <a:t>x time or from x to z</a:t>
            </a:r>
            <a:endParaRPr lang="en-US" dirty="0"/>
          </a:p>
        </p:txBody>
      </p:sp>
      <p:sp>
        <p:nvSpPr>
          <p:cNvPr id="29" name="TextBox 28"/>
          <p:cNvSpPr txBox="1"/>
          <p:nvPr/>
        </p:nvSpPr>
        <p:spPr>
          <a:xfrm>
            <a:off x="8146281" y="4309296"/>
            <a:ext cx="516824" cy="369332"/>
          </a:xfrm>
          <a:prstGeom prst="rect">
            <a:avLst/>
          </a:prstGeom>
          <a:noFill/>
        </p:spPr>
        <p:txBody>
          <a:bodyPr wrap="square" rtlCol="0">
            <a:spAutoFit/>
          </a:bodyPr>
          <a:lstStyle/>
          <a:p>
            <a:r>
              <a:rPr lang="en-US" dirty="0" smtClean="0"/>
              <a:t>//</a:t>
            </a:r>
            <a:r>
              <a:rPr lang="en-US" dirty="0" err="1" smtClean="0"/>
              <a:t>i</a:t>
            </a:r>
            <a:endParaRPr lang="en-US" dirty="0"/>
          </a:p>
        </p:txBody>
      </p:sp>
      <p:sp>
        <p:nvSpPr>
          <p:cNvPr id="30" name="TextBox 29"/>
          <p:cNvSpPr txBox="1"/>
          <p:nvPr/>
        </p:nvSpPr>
        <p:spPr>
          <a:xfrm>
            <a:off x="8696352" y="4313688"/>
            <a:ext cx="2798619" cy="369332"/>
          </a:xfrm>
          <a:prstGeom prst="rect">
            <a:avLst/>
          </a:prstGeom>
          <a:noFill/>
        </p:spPr>
        <p:txBody>
          <a:bodyPr wrap="square" rtlCol="0">
            <a:spAutoFit/>
          </a:bodyPr>
          <a:lstStyle/>
          <a:p>
            <a:r>
              <a:rPr lang="en-US" smtClean="0"/>
              <a:t>Case insensitive</a:t>
            </a:r>
            <a:endParaRPr lang="en-US" dirty="0"/>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461592"/>
            <a:ext cx="5727700" cy="1358900"/>
          </a:xfrm>
          <a:prstGeom prst="rect">
            <a:avLst/>
          </a:prstGeom>
        </p:spPr>
      </p:pic>
      <p:sp>
        <p:nvSpPr>
          <p:cNvPr id="33" name="TextBox 32"/>
          <p:cNvSpPr txBox="1"/>
          <p:nvPr/>
        </p:nvSpPr>
        <p:spPr>
          <a:xfrm>
            <a:off x="7803931" y="4986296"/>
            <a:ext cx="859174" cy="369332"/>
          </a:xfrm>
          <a:prstGeom prst="rect">
            <a:avLst/>
          </a:prstGeom>
          <a:noFill/>
        </p:spPr>
        <p:txBody>
          <a:bodyPr wrap="square" rtlCol="0">
            <a:spAutoFit/>
          </a:bodyPr>
          <a:lstStyle/>
          <a:p>
            <a:r>
              <a:rPr lang="en-US" dirty="0" smtClean="0"/>
              <a:t>(</a:t>
            </a:r>
            <a:r>
              <a:rPr lang="en-US" dirty="0" err="1" smtClean="0"/>
              <a:t>haa</a:t>
            </a:r>
            <a:r>
              <a:rPr lang="en-US" dirty="0" smtClean="0"/>
              <a:t>)+</a:t>
            </a:r>
            <a:endParaRPr lang="en-US" dirty="0"/>
          </a:p>
        </p:txBody>
      </p:sp>
      <p:sp>
        <p:nvSpPr>
          <p:cNvPr id="34" name="TextBox 33"/>
          <p:cNvSpPr txBox="1"/>
          <p:nvPr/>
        </p:nvSpPr>
        <p:spPr>
          <a:xfrm>
            <a:off x="8696352" y="4990688"/>
            <a:ext cx="2798619" cy="369332"/>
          </a:xfrm>
          <a:prstGeom prst="rect">
            <a:avLst/>
          </a:prstGeom>
          <a:noFill/>
        </p:spPr>
        <p:txBody>
          <a:bodyPr wrap="square" rtlCol="0">
            <a:spAutoFit/>
          </a:bodyPr>
          <a:lstStyle/>
          <a:p>
            <a:r>
              <a:rPr lang="en-US" dirty="0" smtClean="0"/>
              <a:t>() group an </a:t>
            </a:r>
            <a:r>
              <a:rPr lang="en-US" dirty="0" err="1" smtClean="0"/>
              <a:t>expresion</a:t>
            </a:r>
            <a:endParaRPr lang="en-US" dirty="0"/>
          </a:p>
        </p:txBody>
      </p:sp>
      <p:sp>
        <p:nvSpPr>
          <p:cNvPr id="35" name="TextBox 34"/>
          <p:cNvSpPr txBox="1"/>
          <p:nvPr/>
        </p:nvSpPr>
        <p:spPr>
          <a:xfrm>
            <a:off x="7803931" y="5633004"/>
            <a:ext cx="859174" cy="369332"/>
          </a:xfrm>
          <a:prstGeom prst="rect">
            <a:avLst/>
          </a:prstGeom>
          <a:noFill/>
        </p:spPr>
        <p:txBody>
          <a:bodyPr wrap="square" rtlCol="0">
            <a:spAutoFit/>
          </a:bodyPr>
          <a:lstStyle/>
          <a:p>
            <a:r>
              <a:rPr lang="en-US" dirty="0" smtClean="0"/>
              <a:t>\b</a:t>
            </a:r>
            <a:endParaRPr lang="en-US" dirty="0"/>
          </a:p>
        </p:txBody>
      </p:sp>
      <p:sp>
        <p:nvSpPr>
          <p:cNvPr id="36" name="TextBox 35"/>
          <p:cNvSpPr txBox="1"/>
          <p:nvPr/>
        </p:nvSpPr>
        <p:spPr>
          <a:xfrm>
            <a:off x="8696352" y="5544258"/>
            <a:ext cx="2798619" cy="369332"/>
          </a:xfrm>
          <a:prstGeom prst="rect">
            <a:avLst/>
          </a:prstGeom>
          <a:noFill/>
        </p:spPr>
        <p:txBody>
          <a:bodyPr wrap="square" rtlCol="0">
            <a:spAutoFit/>
          </a:bodyPr>
          <a:lstStyle/>
          <a:p>
            <a:r>
              <a:rPr lang="en-US" dirty="0" smtClean="0"/>
              <a:t>Space between words </a:t>
            </a:r>
            <a:endParaRPr lang="en-US" dirty="0"/>
          </a:p>
        </p:txBody>
      </p:sp>
      <p:sp>
        <p:nvSpPr>
          <p:cNvPr id="37" name="TextBox 36"/>
          <p:cNvSpPr txBox="1"/>
          <p:nvPr/>
        </p:nvSpPr>
        <p:spPr>
          <a:xfrm>
            <a:off x="7341795" y="6279712"/>
            <a:ext cx="1354557" cy="369332"/>
          </a:xfrm>
          <a:prstGeom prst="rect">
            <a:avLst/>
          </a:prstGeom>
          <a:noFill/>
        </p:spPr>
        <p:txBody>
          <a:bodyPr wrap="square" rtlCol="0">
            <a:spAutoFit/>
          </a:bodyPr>
          <a:lstStyle/>
          <a:p>
            <a:r>
              <a:rPr lang="en-US" dirty="0" smtClean="0"/>
              <a:t>\</a:t>
            </a:r>
            <a:r>
              <a:rPr lang="en-US" smtClean="0"/>
              <a:t>d$  -- ^\d</a:t>
            </a:r>
            <a:endParaRPr lang="en-US" dirty="0"/>
          </a:p>
        </p:txBody>
      </p:sp>
      <p:sp>
        <p:nvSpPr>
          <p:cNvPr id="38" name="TextBox 37"/>
          <p:cNvSpPr txBox="1"/>
          <p:nvPr/>
        </p:nvSpPr>
        <p:spPr>
          <a:xfrm>
            <a:off x="8650359" y="5938901"/>
            <a:ext cx="2414659" cy="923330"/>
          </a:xfrm>
          <a:prstGeom prst="rect">
            <a:avLst/>
          </a:prstGeom>
          <a:noFill/>
        </p:spPr>
        <p:txBody>
          <a:bodyPr wrap="square" rtlCol="0">
            <a:spAutoFit/>
          </a:bodyPr>
          <a:lstStyle/>
          <a:p>
            <a:r>
              <a:rPr lang="en-US" dirty="0" smtClean="0"/>
              <a:t>$ Match any string with \d at the end of it and ^ at the </a:t>
            </a:r>
            <a:r>
              <a:rPr lang="en-US" dirty="0" err="1" smtClean="0"/>
              <a:t>bigining</a:t>
            </a:r>
            <a:r>
              <a:rPr lang="en-US" dirty="0" smtClean="0"/>
              <a:t> </a:t>
            </a:r>
            <a:endParaRPr lang="en-US" dirty="0"/>
          </a:p>
        </p:txBody>
      </p:sp>
    </p:spTree>
    <p:extLst>
      <p:ext uri="{BB962C8B-B14F-4D97-AF65-F5344CB8AC3E}">
        <p14:creationId xmlns:p14="http://schemas.microsoft.com/office/powerpoint/2010/main" val="19065362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a:t>
            </a:r>
            <a:r>
              <a:rPr lang="en-US" dirty="0" smtClean="0"/>
              <a:t> </a:t>
            </a:r>
            <a:r>
              <a:rPr lang="en-US" dirty="0" err="1" smtClean="0"/>
              <a:t>expresion</a:t>
            </a:r>
            <a:r>
              <a:rPr lang="en-US" dirty="0" smtClean="0"/>
              <a:t> – exec</a:t>
            </a:r>
            <a:endParaRPr lang="en-US" dirty="0"/>
          </a:p>
        </p:txBody>
      </p:sp>
      <p:sp>
        <p:nvSpPr>
          <p:cNvPr id="4" name="TextBox 3"/>
          <p:cNvSpPr txBox="1"/>
          <p:nvPr/>
        </p:nvSpPr>
        <p:spPr>
          <a:xfrm>
            <a:off x="838200" y="1860331"/>
            <a:ext cx="10197662" cy="646331"/>
          </a:xfrm>
          <a:prstGeom prst="rect">
            <a:avLst/>
          </a:prstGeom>
          <a:noFill/>
        </p:spPr>
        <p:txBody>
          <a:bodyPr wrap="square" rtlCol="0">
            <a:spAutoFit/>
          </a:bodyPr>
          <a:lstStyle/>
          <a:p>
            <a:r>
              <a:rPr lang="en-US" dirty="0" err="1" smtClean="0"/>
              <a:t>Regexp.exec</a:t>
            </a:r>
            <a:r>
              <a:rPr lang="en-US" dirty="0" smtClean="0"/>
              <a:t>(sting);  ---- is the same that test but return null if doesn't</a:t>
            </a:r>
            <a:r>
              <a:rPr lang="fr-FR" dirty="0" smtClean="0"/>
              <a:t>’</a:t>
            </a:r>
            <a:r>
              <a:rPr lang="en-US" dirty="0" smtClean="0"/>
              <a:t>t find anything or an object with information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76305"/>
            <a:ext cx="4737100" cy="1397000"/>
          </a:xfrm>
          <a:prstGeom prst="rect">
            <a:avLst/>
          </a:prstGeom>
        </p:spPr>
      </p:pic>
    </p:spTree>
    <p:extLst>
      <p:ext uri="{BB962C8B-B14F-4D97-AF65-F5344CB8AC3E}">
        <p14:creationId xmlns:p14="http://schemas.microsoft.com/office/powerpoint/2010/main" val="701539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317" y="3500797"/>
            <a:ext cx="8120479" cy="724362"/>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Regular expression – exercise</a:t>
            </a:r>
            <a:endParaRPr lang="en-US" dirty="0"/>
          </a:p>
        </p:txBody>
      </p:sp>
      <p:sp>
        <p:nvSpPr>
          <p:cNvPr id="6" name="TextBox 5"/>
          <p:cNvSpPr txBox="1"/>
          <p:nvPr/>
        </p:nvSpPr>
        <p:spPr>
          <a:xfrm>
            <a:off x="961697" y="1860331"/>
            <a:ext cx="6290441" cy="369332"/>
          </a:xfrm>
          <a:prstGeom prst="rect">
            <a:avLst/>
          </a:prstGeom>
          <a:noFill/>
        </p:spPr>
        <p:txBody>
          <a:bodyPr wrap="square" rtlCol="0">
            <a:spAutoFit/>
          </a:bodyPr>
          <a:lstStyle/>
          <a:p>
            <a:r>
              <a:rPr lang="en-US" dirty="0" smtClean="0"/>
              <a:t>Make a regular expression so that this test is true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856" y="5158968"/>
            <a:ext cx="6375400" cy="876300"/>
          </a:xfrm>
          <a:prstGeom prst="rect">
            <a:avLst/>
          </a:prstGeom>
        </p:spPr>
      </p:pic>
      <p:sp>
        <p:nvSpPr>
          <p:cNvPr id="8" name="TextBox 7"/>
          <p:cNvSpPr txBox="1"/>
          <p:nvPr/>
        </p:nvSpPr>
        <p:spPr>
          <a:xfrm>
            <a:off x="4950372" y="4493172"/>
            <a:ext cx="2301766" cy="369332"/>
          </a:xfrm>
          <a:prstGeom prst="rect">
            <a:avLst/>
          </a:prstGeom>
          <a:noFill/>
        </p:spPr>
        <p:txBody>
          <a:bodyPr wrap="square" rtlCol="0">
            <a:spAutoFit/>
          </a:bodyPr>
          <a:lstStyle/>
          <a:p>
            <a:r>
              <a:rPr lang="en-US" dirty="0" smtClean="0"/>
              <a:t>example</a:t>
            </a:r>
            <a:endParaRPr lang="en-US" dirty="0"/>
          </a:p>
        </p:txBody>
      </p:sp>
    </p:spTree>
    <p:extLst>
      <p:ext uri="{BB962C8B-B14F-4D97-AF65-F5344CB8AC3E}">
        <p14:creationId xmlns:p14="http://schemas.microsoft.com/office/powerpoint/2010/main" val="20877965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type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690688"/>
            <a:ext cx="6096000" cy="369332"/>
          </a:xfrm>
          <a:prstGeom prst="rect">
            <a:avLst/>
          </a:prstGeom>
        </p:spPr>
        <p:txBody>
          <a:bodyPr>
            <a:spAutoFit/>
          </a:bodyPr>
          <a:lstStyle/>
          <a:p>
            <a:r>
              <a:rPr lang="en-US" dirty="0" smtClean="0">
                <a:latin typeface=" ^âTˇ" charset="0"/>
              </a:rPr>
              <a:t>Java script has </a:t>
            </a:r>
            <a:r>
              <a:rPr lang="en-US" smtClean="0">
                <a:latin typeface=" ^âTˇ" charset="0"/>
              </a:rPr>
              <a:t>a predefined object to use for dates</a:t>
            </a:r>
            <a:endParaRPr lang="en-US"/>
          </a:p>
        </p:txBody>
      </p:sp>
      <p:sp>
        <p:nvSpPr>
          <p:cNvPr id="5" name="TextBox 4"/>
          <p:cNvSpPr txBox="1"/>
          <p:nvPr/>
        </p:nvSpPr>
        <p:spPr>
          <a:xfrm>
            <a:off x="1008993" y="4903076"/>
            <a:ext cx="4619297" cy="646331"/>
          </a:xfrm>
          <a:prstGeom prst="rect">
            <a:avLst/>
          </a:prstGeom>
          <a:noFill/>
        </p:spPr>
        <p:txBody>
          <a:bodyPr wrap="square" rtlCol="0">
            <a:spAutoFit/>
          </a:bodyPr>
          <a:lstStyle/>
          <a:p>
            <a:r>
              <a:rPr lang="en-US" dirty="0" err="1" smtClean="0"/>
              <a:t>Date.now</a:t>
            </a:r>
            <a:endParaRPr lang="en-US" dirty="0"/>
          </a:p>
          <a:p>
            <a:r>
              <a:rPr lang="en-US" dirty="0" err="1" smtClean="0"/>
              <a:t>Date.getTime</a:t>
            </a:r>
            <a:r>
              <a:rPr lang="en-US"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83" y="2313148"/>
            <a:ext cx="6946900" cy="2336800"/>
          </a:xfrm>
          <a:prstGeom prst="rect">
            <a:avLst/>
          </a:prstGeom>
        </p:spPr>
      </p:pic>
      <p:cxnSp>
        <p:nvCxnSpPr>
          <p:cNvPr id="8" name="Straight Arrow Connector 7"/>
          <p:cNvCxnSpPr/>
          <p:nvPr/>
        </p:nvCxnSpPr>
        <p:spPr>
          <a:xfrm>
            <a:off x="2853559" y="5226241"/>
            <a:ext cx="1718441" cy="13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40014" y="4903076"/>
            <a:ext cx="3231931" cy="646331"/>
          </a:xfrm>
          <a:prstGeom prst="rect">
            <a:avLst/>
          </a:prstGeom>
          <a:noFill/>
        </p:spPr>
        <p:txBody>
          <a:bodyPr wrap="square" rtlCol="0">
            <a:spAutoFit/>
          </a:bodyPr>
          <a:lstStyle/>
          <a:p>
            <a:r>
              <a:rPr lang="en-US" dirty="0" smtClean="0"/>
              <a:t>To get the convention of milliseconds count</a:t>
            </a:r>
            <a:endParaRPr lang="en-US" dirty="0"/>
          </a:p>
        </p:txBody>
      </p:sp>
      <p:sp>
        <p:nvSpPr>
          <p:cNvPr id="10" name="TextBox 9"/>
          <p:cNvSpPr txBox="1"/>
          <p:nvPr/>
        </p:nvSpPr>
        <p:spPr>
          <a:xfrm>
            <a:off x="8071945" y="4277595"/>
            <a:ext cx="2506717" cy="2031325"/>
          </a:xfrm>
          <a:prstGeom prst="rect">
            <a:avLst/>
          </a:prstGeom>
          <a:noFill/>
        </p:spPr>
        <p:txBody>
          <a:bodyPr wrap="square" rtlCol="0">
            <a:spAutoFit/>
          </a:bodyPr>
          <a:lstStyle/>
          <a:p>
            <a:r>
              <a:rPr lang="en-US" dirty="0" err="1" smtClean="0"/>
              <a:t>Date.getFullYear</a:t>
            </a:r>
            <a:endParaRPr lang="en-US" dirty="0" smtClean="0"/>
          </a:p>
          <a:p>
            <a:r>
              <a:rPr lang="en-US" dirty="0" err="1" smtClean="0"/>
              <a:t>Date.getYear</a:t>
            </a:r>
            <a:endParaRPr lang="en-US" dirty="0" smtClean="0"/>
          </a:p>
          <a:p>
            <a:r>
              <a:rPr lang="en-US" dirty="0" err="1" smtClean="0"/>
              <a:t>Date.getMonth</a:t>
            </a:r>
            <a:endParaRPr lang="en-US" dirty="0" smtClean="0"/>
          </a:p>
          <a:p>
            <a:r>
              <a:rPr lang="en-US" dirty="0" err="1" smtClean="0"/>
              <a:t>Date.getDate</a:t>
            </a:r>
            <a:endParaRPr lang="en-US" dirty="0"/>
          </a:p>
          <a:p>
            <a:r>
              <a:rPr lang="en-US" dirty="0" err="1" smtClean="0"/>
              <a:t>Date.getHours</a:t>
            </a:r>
            <a:endParaRPr lang="en-US" dirty="0" smtClean="0"/>
          </a:p>
          <a:p>
            <a:r>
              <a:rPr lang="en-US" dirty="0" err="1" smtClean="0"/>
              <a:t>Date.getMinutes</a:t>
            </a:r>
            <a:endParaRPr lang="en-US" dirty="0" smtClean="0"/>
          </a:p>
          <a:p>
            <a:r>
              <a:rPr lang="en-US" dirty="0" err="1" smtClean="0"/>
              <a:t>Date.getSeconds</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552" y="1690688"/>
            <a:ext cx="4901429" cy="2068785"/>
          </a:xfrm>
          <a:prstGeom prst="rect">
            <a:avLst/>
          </a:prstGeom>
        </p:spPr>
      </p:pic>
    </p:spTree>
    <p:extLst>
      <p:ext uri="{BB962C8B-B14F-4D97-AF65-F5344CB8AC3E}">
        <p14:creationId xmlns:p14="http://schemas.microsoft.com/office/powerpoint/2010/main" val="1036772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pattern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50" y="1527065"/>
            <a:ext cx="7962900" cy="200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800" y="4358407"/>
            <a:ext cx="5994400" cy="1435100"/>
          </a:xfrm>
          <a:prstGeom prst="rect">
            <a:avLst/>
          </a:prstGeom>
        </p:spPr>
      </p:pic>
    </p:spTree>
    <p:extLst>
      <p:ext uri="{BB962C8B-B14F-4D97-AF65-F5344CB8AC3E}">
        <p14:creationId xmlns:p14="http://schemas.microsoft.com/office/powerpoint/2010/main" val="9859708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method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58" y="1815225"/>
            <a:ext cx="5003800" cy="736600"/>
          </a:xfrm>
          <a:prstGeom prst="rect">
            <a:avLst/>
          </a:prstGeom>
        </p:spPr>
      </p:pic>
      <p:cxnSp>
        <p:nvCxnSpPr>
          <p:cNvPr id="6" name="Straight Arrow Connector 5"/>
          <p:cNvCxnSpPr/>
          <p:nvPr/>
        </p:nvCxnSpPr>
        <p:spPr>
          <a:xfrm flipH="1">
            <a:off x="5754414" y="1198179"/>
            <a:ext cx="1529255" cy="77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04386" y="677917"/>
            <a:ext cx="3626069" cy="1200329"/>
          </a:xfrm>
          <a:prstGeom prst="rect">
            <a:avLst/>
          </a:prstGeom>
          <a:noFill/>
        </p:spPr>
        <p:txBody>
          <a:bodyPr wrap="square" rtlCol="0">
            <a:spAutoFit/>
          </a:bodyPr>
          <a:lstStyle/>
          <a:p>
            <a:r>
              <a:rPr lang="en-US" dirty="0" smtClean="0"/>
              <a:t>This is possible in strings ,, but we can also put a regular expression and use a g (global to make something more general)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44" y="2803744"/>
            <a:ext cx="6540500" cy="1549400"/>
          </a:xfrm>
          <a:prstGeom prst="rect">
            <a:avLst/>
          </a:prstGeom>
        </p:spPr>
      </p:pic>
      <p:cxnSp>
        <p:nvCxnSpPr>
          <p:cNvPr id="11" name="Straight Arrow Connector 10"/>
          <p:cNvCxnSpPr>
            <a:stCxn id="9" idx="3"/>
          </p:cNvCxnSpPr>
          <p:nvPr/>
        </p:nvCxnSpPr>
        <p:spPr>
          <a:xfrm flipH="1">
            <a:off x="5297214" y="3578444"/>
            <a:ext cx="186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04386" y="2803744"/>
            <a:ext cx="2506717" cy="923330"/>
          </a:xfrm>
          <a:prstGeom prst="rect">
            <a:avLst/>
          </a:prstGeom>
          <a:noFill/>
        </p:spPr>
        <p:txBody>
          <a:bodyPr wrap="square" rtlCol="0">
            <a:spAutoFit/>
          </a:bodyPr>
          <a:lstStyle/>
          <a:p>
            <a:r>
              <a:rPr lang="en-US" dirty="0" smtClean="0"/>
              <a:t>Replace for the match of the second group .. Round </a:t>
            </a:r>
            <a:r>
              <a:rPr lang="en-US" dirty="0" err="1" smtClean="0"/>
              <a:t>marethesis</a:t>
            </a:r>
            <a:r>
              <a:rPr lang="en-US" dirty="0" smtClean="0"/>
              <a:t> </a:t>
            </a:r>
            <a:endParaRPr lang="en-US" dirty="0"/>
          </a:p>
        </p:txBody>
      </p:sp>
      <p:cxnSp>
        <p:nvCxnSpPr>
          <p:cNvPr id="14" name="Straight Arrow Connector 13"/>
          <p:cNvCxnSpPr/>
          <p:nvPr/>
        </p:nvCxnSpPr>
        <p:spPr>
          <a:xfrm flipH="1">
            <a:off x="4647980" y="3578444"/>
            <a:ext cx="2848" cy="3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86486" y="4029978"/>
            <a:ext cx="2753272" cy="646331"/>
          </a:xfrm>
          <a:prstGeom prst="rect">
            <a:avLst/>
          </a:prstGeom>
          <a:noFill/>
        </p:spPr>
        <p:txBody>
          <a:bodyPr wrap="square" rtlCol="0">
            <a:spAutoFit/>
          </a:bodyPr>
          <a:lstStyle/>
          <a:p>
            <a:r>
              <a:rPr lang="en-US" dirty="0" smtClean="0"/>
              <a:t>Global matching  -- always return </a:t>
            </a:r>
            <a:r>
              <a:rPr lang="en-US" smtClean="0"/>
              <a:t>an array</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58" y="4626655"/>
            <a:ext cx="6235700" cy="901700"/>
          </a:xfrm>
          <a:prstGeom prst="rect">
            <a:avLst/>
          </a:prstGeom>
        </p:spPr>
      </p:pic>
      <p:pic>
        <p:nvPicPr>
          <p:cNvPr id="19" name="Picture 18"/>
          <p:cNvPicPr>
            <a:picLocks noChangeAspect="1"/>
          </p:cNvPicPr>
          <p:nvPr/>
        </p:nvPicPr>
        <p:blipFill>
          <a:blip r:embed="rId5"/>
          <a:stretch>
            <a:fillRect/>
          </a:stretch>
        </p:blipFill>
        <p:spPr>
          <a:xfrm>
            <a:off x="504058" y="5801866"/>
            <a:ext cx="6312186" cy="626108"/>
          </a:xfrm>
          <a:prstGeom prst="rect">
            <a:avLst/>
          </a:prstGeom>
        </p:spPr>
      </p:pic>
      <p:cxnSp>
        <p:nvCxnSpPr>
          <p:cNvPr id="21" name="Straight Arrow Connector 20"/>
          <p:cNvCxnSpPr/>
          <p:nvPr/>
        </p:nvCxnSpPr>
        <p:spPr>
          <a:xfrm flipV="1">
            <a:off x="5171090" y="4626655"/>
            <a:ext cx="2443655" cy="339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61586" y="4178607"/>
            <a:ext cx="2260600" cy="1200329"/>
          </a:xfrm>
          <a:prstGeom prst="rect">
            <a:avLst/>
          </a:prstGeom>
          <a:noFill/>
        </p:spPr>
        <p:txBody>
          <a:bodyPr wrap="square" rtlCol="0">
            <a:spAutoFit/>
          </a:bodyPr>
          <a:lstStyle/>
          <a:p>
            <a:r>
              <a:rPr lang="en-US" dirty="0" smtClean="0"/>
              <a:t>The ? Makes the term </a:t>
            </a:r>
            <a:r>
              <a:rPr lang="en-US" dirty="0" err="1" smtClean="0"/>
              <a:t>nongreedy</a:t>
            </a:r>
            <a:r>
              <a:rPr lang="en-US" dirty="0" smtClean="0"/>
              <a:t> making it  match each small </a:t>
            </a:r>
            <a:r>
              <a:rPr lang="en-US" dirty="0" err="1" smtClean="0"/>
              <a:t>coment</a:t>
            </a:r>
            <a:r>
              <a:rPr lang="en-US" dirty="0" smtClean="0"/>
              <a:t> and not all </a:t>
            </a:r>
            <a:endParaRPr lang="en-US" dirty="0"/>
          </a:p>
        </p:txBody>
      </p:sp>
      <p:sp>
        <p:nvSpPr>
          <p:cNvPr id="23" name="Rectangle 22"/>
          <p:cNvSpPr/>
          <p:nvPr/>
        </p:nvSpPr>
        <p:spPr>
          <a:xfrm>
            <a:off x="3939189" y="3966166"/>
            <a:ext cx="2665718" cy="71014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5125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Dynamically creating Regular expressions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328" y="1864311"/>
            <a:ext cx="8927719" cy="18777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184" y="4053114"/>
            <a:ext cx="7543800" cy="698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884" y="4561607"/>
            <a:ext cx="7785100" cy="1231900"/>
          </a:xfrm>
          <a:prstGeom prst="rect">
            <a:avLst/>
          </a:prstGeom>
        </p:spPr>
      </p:pic>
      <p:cxnSp>
        <p:nvCxnSpPr>
          <p:cNvPr id="9" name="Straight Arrow Connector 8"/>
          <p:cNvCxnSpPr/>
          <p:nvPr/>
        </p:nvCxnSpPr>
        <p:spPr>
          <a:xfrm flipH="1">
            <a:off x="6640286" y="4223657"/>
            <a:ext cx="127362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44541" y="3828686"/>
            <a:ext cx="2525486" cy="646331"/>
          </a:xfrm>
          <a:prstGeom prst="rect">
            <a:avLst/>
          </a:prstGeom>
          <a:noFill/>
        </p:spPr>
        <p:txBody>
          <a:bodyPr wrap="square" rtlCol="0">
            <a:spAutoFit/>
          </a:bodyPr>
          <a:lstStyle/>
          <a:p>
            <a:r>
              <a:rPr lang="en-US" smtClean="0"/>
              <a:t>Replace for everything that was found</a:t>
            </a:r>
            <a:endParaRPr lang="en-US"/>
          </a:p>
        </p:txBody>
      </p:sp>
    </p:spTree>
    <p:extLst>
      <p:ext uri="{BB962C8B-B14F-4D97-AF65-F5344CB8AC3E}">
        <p14:creationId xmlns:p14="http://schemas.microsoft.com/office/powerpoint/2010/main" val="9247742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 , search</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73888" y="1690688"/>
            <a:ext cx="4901610" cy="646331"/>
          </a:xfrm>
          <a:prstGeom prst="rect">
            <a:avLst/>
          </a:prstGeom>
          <a:noFill/>
        </p:spPr>
        <p:txBody>
          <a:bodyPr wrap="square" rtlCol="0">
            <a:spAutoFit/>
          </a:bodyPr>
          <a:lstStyle/>
          <a:p>
            <a:r>
              <a:rPr lang="en-US" dirty="0" smtClean="0"/>
              <a:t>Gives the </a:t>
            </a:r>
            <a:r>
              <a:rPr lang="en-US" dirty="0" err="1" smtClean="0"/>
              <a:t>girst</a:t>
            </a:r>
            <a:r>
              <a:rPr lang="en-US" dirty="0" smtClean="0"/>
              <a:t> index of on which the expression was found or -1 when it </a:t>
            </a:r>
            <a:r>
              <a:rPr lang="en-US" dirty="0" err="1" smtClean="0"/>
              <a:t>wasn</a:t>
            </a:r>
            <a:r>
              <a:rPr lang="fr-FR" dirty="0" smtClean="0"/>
              <a:t>’</a:t>
            </a:r>
            <a:r>
              <a:rPr lang="en-US" dirty="0" smtClean="0"/>
              <a:t>t found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836" y="2649897"/>
            <a:ext cx="4902200" cy="1092200"/>
          </a:xfrm>
          <a:prstGeom prst="rect">
            <a:avLst/>
          </a:prstGeom>
        </p:spPr>
      </p:pic>
    </p:spTree>
    <p:extLst>
      <p:ext uri="{BB962C8B-B14F-4D97-AF65-F5344CB8AC3E}">
        <p14:creationId xmlns:p14="http://schemas.microsoft.com/office/powerpoint/2010/main" val="9487615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6337" y="2922815"/>
            <a:ext cx="5263834" cy="131177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13896"/>
            <a:ext cx="10515600" cy="1325563"/>
          </a:xfrm>
        </p:spPr>
        <p:txBody>
          <a:bodyPr/>
          <a:lstStyle/>
          <a:p>
            <a:pPr algn="ctr"/>
            <a:r>
              <a:rPr lang="en-US" smtClean="0"/>
              <a:t>MODULES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2501" y="1902279"/>
            <a:ext cx="3145971" cy="369332"/>
          </a:xfrm>
          <a:prstGeom prst="rect">
            <a:avLst/>
          </a:prstGeom>
          <a:noFill/>
        </p:spPr>
        <p:txBody>
          <a:bodyPr wrap="square" rtlCol="0">
            <a:spAutoFit/>
          </a:bodyPr>
          <a:lstStyle/>
          <a:p>
            <a:r>
              <a:rPr lang="en-US" smtClean="0"/>
              <a:t>Namespacing</a:t>
            </a:r>
            <a:endParaRPr lang="en-US" dirty="0"/>
          </a:p>
        </p:txBody>
      </p:sp>
      <p:sp>
        <p:nvSpPr>
          <p:cNvPr id="7" name="TextBox 6"/>
          <p:cNvSpPr txBox="1"/>
          <p:nvPr/>
        </p:nvSpPr>
        <p:spPr>
          <a:xfrm>
            <a:off x="952500" y="2329770"/>
            <a:ext cx="3145971" cy="1477328"/>
          </a:xfrm>
          <a:prstGeom prst="rect">
            <a:avLst/>
          </a:prstGeom>
          <a:noFill/>
        </p:spPr>
        <p:txBody>
          <a:bodyPr wrap="square" rtlCol="0">
            <a:spAutoFit/>
          </a:bodyPr>
          <a:lstStyle/>
          <a:p>
            <a:r>
              <a:rPr lang="en-US" dirty="0" smtClean="0"/>
              <a:t>Reuse</a:t>
            </a:r>
          </a:p>
          <a:p>
            <a:endParaRPr lang="en-US" dirty="0"/>
          </a:p>
          <a:p>
            <a:pPr lvl="1"/>
            <a:r>
              <a:rPr lang="en-US" dirty="0" smtClean="0"/>
              <a:t>Libraries</a:t>
            </a:r>
          </a:p>
          <a:p>
            <a:pPr lvl="1"/>
            <a:endParaRPr lang="en-US" dirty="0"/>
          </a:p>
          <a:p>
            <a:pPr lvl="1"/>
            <a:r>
              <a:rPr lang="en-US" dirty="0" smtClean="0"/>
              <a:t>NPM</a:t>
            </a:r>
            <a:endParaRPr lang="en-US" dirty="0"/>
          </a:p>
        </p:txBody>
      </p:sp>
      <p:sp>
        <p:nvSpPr>
          <p:cNvPr id="8" name="Rectangle 7"/>
          <p:cNvSpPr/>
          <p:nvPr/>
        </p:nvSpPr>
        <p:spPr>
          <a:xfrm>
            <a:off x="952500" y="3807098"/>
            <a:ext cx="5434949" cy="369332"/>
          </a:xfrm>
          <a:prstGeom prst="rect">
            <a:avLst/>
          </a:prstGeom>
        </p:spPr>
        <p:txBody>
          <a:bodyPr wrap="none">
            <a:spAutoFit/>
          </a:bodyPr>
          <a:lstStyle/>
          <a:p>
            <a:r>
              <a:rPr lang="en-US" dirty="0"/>
              <a:t> </a:t>
            </a:r>
            <a:r>
              <a:rPr lang="en-US" dirty="0" smtClean="0"/>
              <a:t>        https</a:t>
            </a:r>
            <a:r>
              <a:rPr lang="en-US" dirty="0"/>
              <a:t>://</a:t>
            </a:r>
            <a:r>
              <a:rPr lang="en-US" dirty="0" err="1"/>
              <a:t>www.youtube.com</a:t>
            </a:r>
            <a:r>
              <a:rPr lang="en-US" dirty="0"/>
              <a:t>/</a:t>
            </a:r>
            <a:r>
              <a:rPr lang="en-US" dirty="0" err="1"/>
              <a:t>watch?v</a:t>
            </a:r>
            <a:r>
              <a:rPr lang="en-US" dirty="0"/>
              <a:t>=pa4dc480Apo</a:t>
            </a:r>
          </a:p>
        </p:txBody>
      </p:sp>
      <p:sp>
        <p:nvSpPr>
          <p:cNvPr id="11" name="TextBox 10"/>
          <p:cNvSpPr txBox="1"/>
          <p:nvPr/>
        </p:nvSpPr>
        <p:spPr>
          <a:xfrm>
            <a:off x="952501" y="4400143"/>
            <a:ext cx="3145971" cy="1477328"/>
          </a:xfrm>
          <a:prstGeom prst="rect">
            <a:avLst/>
          </a:prstGeom>
          <a:noFill/>
        </p:spPr>
        <p:txBody>
          <a:bodyPr wrap="square" rtlCol="0">
            <a:spAutoFit/>
          </a:bodyPr>
          <a:lstStyle/>
          <a:p>
            <a:r>
              <a:rPr lang="en-US" dirty="0" smtClean="0"/>
              <a:t>Decoupling</a:t>
            </a:r>
          </a:p>
          <a:p>
            <a:endParaRPr lang="en-US" dirty="0"/>
          </a:p>
          <a:p>
            <a:r>
              <a:rPr lang="en-US" dirty="0" smtClean="0"/>
              <a:t>Using Function as name space</a:t>
            </a:r>
          </a:p>
          <a:p>
            <a:endParaRPr lang="en-US" dirty="0"/>
          </a:p>
          <a:p>
            <a:r>
              <a:rPr lang="en-US" dirty="0" smtClean="0"/>
              <a:t>Objects as interfaces</a:t>
            </a:r>
            <a:endParaRPr lang="en-US" dirty="0"/>
          </a:p>
        </p:txBody>
      </p:sp>
    </p:spTree>
    <p:extLst>
      <p:ext uri="{BB962C8B-B14F-4D97-AF65-F5344CB8AC3E}">
        <p14:creationId xmlns:p14="http://schemas.microsoft.com/office/powerpoint/2010/main" val="115133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val="38592781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294414" y="2588079"/>
            <a:ext cx="2979965" cy="2735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59779" y="2049236"/>
            <a:ext cx="1951264" cy="369332"/>
          </a:xfrm>
          <a:prstGeom prst="rect">
            <a:avLst/>
          </a:prstGeom>
          <a:noFill/>
        </p:spPr>
        <p:txBody>
          <a:bodyPr wrap="square" rtlCol="0">
            <a:spAutoFit/>
          </a:bodyPr>
          <a:lstStyle/>
          <a:p>
            <a:r>
              <a:rPr lang="en-US" dirty="0" smtClean="0"/>
              <a:t>Page 1</a:t>
            </a:r>
            <a:endParaRPr lang="en-US" dirty="0"/>
          </a:p>
        </p:txBody>
      </p:sp>
      <p:sp>
        <p:nvSpPr>
          <p:cNvPr id="6" name="TextBox 5"/>
          <p:cNvSpPr txBox="1"/>
          <p:nvPr/>
        </p:nvSpPr>
        <p:spPr>
          <a:xfrm>
            <a:off x="4555672" y="3159578"/>
            <a:ext cx="2155371" cy="2031325"/>
          </a:xfrm>
          <a:prstGeom prst="rect">
            <a:avLst/>
          </a:prstGeom>
          <a:noFill/>
        </p:spPr>
        <p:txBody>
          <a:bodyPr wrap="square" rtlCol="0">
            <a:spAutoFit/>
          </a:bodyPr>
          <a:lstStyle/>
          <a:p>
            <a:r>
              <a:rPr lang="en-US" dirty="0" smtClean="0">
                <a:solidFill>
                  <a:schemeClr val="bg1"/>
                </a:solidFill>
              </a:rPr>
              <a:t>Code</a:t>
            </a:r>
          </a:p>
          <a:p>
            <a:r>
              <a:rPr lang="en-US" dirty="0" smtClean="0">
                <a:solidFill>
                  <a:schemeClr val="bg1"/>
                </a:solidFill>
              </a:rPr>
              <a:t>Code </a:t>
            </a:r>
          </a:p>
          <a:p>
            <a:r>
              <a:rPr lang="en-US" dirty="0" smtClean="0">
                <a:solidFill>
                  <a:schemeClr val="bg1"/>
                </a:solidFill>
              </a:rPr>
              <a:t>Code</a:t>
            </a:r>
          </a:p>
          <a:p>
            <a:r>
              <a:rPr lang="en-US" dirty="0" smtClean="0">
                <a:solidFill>
                  <a:schemeClr val="bg1"/>
                </a:solidFill>
              </a:rPr>
              <a:t>Code</a:t>
            </a:r>
          </a:p>
          <a:p>
            <a:r>
              <a:rPr lang="en-US" dirty="0" smtClean="0">
                <a:solidFill>
                  <a:schemeClr val="bg1"/>
                </a:solidFill>
              </a:rPr>
              <a:t>		Code</a:t>
            </a:r>
          </a:p>
          <a:p>
            <a:endParaRPr lang="en-US" dirty="0" smtClean="0">
              <a:solidFill>
                <a:schemeClr val="bg1"/>
              </a:solidFill>
            </a:endParaRPr>
          </a:p>
        </p:txBody>
      </p:sp>
      <p:cxnSp>
        <p:nvCxnSpPr>
          <p:cNvPr id="8" name="Straight Arrow Connector 7"/>
          <p:cNvCxnSpPr/>
          <p:nvPr/>
        </p:nvCxnSpPr>
        <p:spPr>
          <a:xfrm>
            <a:off x="3028950" y="2588079"/>
            <a:ext cx="1159329" cy="56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200" y="2264913"/>
            <a:ext cx="2245178" cy="646331"/>
          </a:xfrm>
          <a:prstGeom prst="rect">
            <a:avLst/>
          </a:prstGeom>
          <a:noFill/>
        </p:spPr>
        <p:txBody>
          <a:bodyPr wrap="square" rtlCol="0">
            <a:spAutoFit/>
          </a:bodyPr>
          <a:lstStyle/>
          <a:p>
            <a:r>
              <a:rPr lang="en-US" dirty="0" smtClean="0"/>
              <a:t>Start just </a:t>
            </a:r>
            <a:r>
              <a:rPr lang="en-US" smtClean="0"/>
              <a:t>putting everything together</a:t>
            </a:r>
            <a:endParaRPr lang="en-US"/>
          </a:p>
        </p:txBody>
      </p:sp>
      <p:cxnSp>
        <p:nvCxnSpPr>
          <p:cNvPr id="10" name="Straight Arrow Connector 9"/>
          <p:cNvCxnSpPr/>
          <p:nvPr/>
        </p:nvCxnSpPr>
        <p:spPr>
          <a:xfrm flipV="1">
            <a:off x="3437164" y="4065133"/>
            <a:ext cx="987879" cy="39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913" y="4134534"/>
            <a:ext cx="3159579" cy="646331"/>
          </a:xfrm>
          <a:prstGeom prst="rect">
            <a:avLst/>
          </a:prstGeom>
          <a:noFill/>
        </p:spPr>
        <p:txBody>
          <a:bodyPr wrap="square" rtlCol="0">
            <a:spAutoFit/>
          </a:bodyPr>
          <a:lstStyle/>
          <a:p>
            <a:r>
              <a:rPr lang="en-US" dirty="0" smtClean="0"/>
              <a:t>Ones </a:t>
            </a:r>
            <a:r>
              <a:rPr lang="en-US" smtClean="0"/>
              <a:t>is obvious </a:t>
            </a:r>
            <a:r>
              <a:rPr lang="en-US" dirty="0" smtClean="0"/>
              <a:t>that something can start to be group</a:t>
            </a:r>
            <a:endParaRPr lang="en-US" dirty="0"/>
          </a:p>
        </p:txBody>
      </p:sp>
      <p:cxnSp>
        <p:nvCxnSpPr>
          <p:cNvPr id="13" name="Straight Arrow Connector 12"/>
          <p:cNvCxnSpPr/>
          <p:nvPr/>
        </p:nvCxnSpPr>
        <p:spPr>
          <a:xfrm flipH="1">
            <a:off x="5021036" y="4690731"/>
            <a:ext cx="889908" cy="91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45404" y="5762402"/>
            <a:ext cx="3073853" cy="646331"/>
          </a:xfrm>
          <a:prstGeom prst="rect">
            <a:avLst/>
          </a:prstGeom>
          <a:noFill/>
        </p:spPr>
        <p:txBody>
          <a:bodyPr wrap="square" rtlCol="0">
            <a:spAutoFit/>
          </a:bodyPr>
          <a:lstStyle/>
          <a:p>
            <a:r>
              <a:rPr lang="en-US" dirty="0" smtClean="0"/>
              <a:t>Split that part of code in a new file and work on it </a:t>
            </a:r>
            <a:endParaRPr lang="en-US" dirty="0"/>
          </a:p>
        </p:txBody>
      </p:sp>
      <p:sp>
        <p:nvSpPr>
          <p:cNvPr id="18" name="TextBox 17"/>
          <p:cNvSpPr txBox="1"/>
          <p:nvPr/>
        </p:nvSpPr>
        <p:spPr>
          <a:xfrm>
            <a:off x="7274379" y="1764660"/>
            <a:ext cx="4180114" cy="1200329"/>
          </a:xfrm>
          <a:prstGeom prst="rect">
            <a:avLst/>
          </a:prstGeom>
          <a:noFill/>
        </p:spPr>
        <p:txBody>
          <a:bodyPr wrap="square" rtlCol="0">
            <a:spAutoFit/>
          </a:bodyPr>
          <a:lstStyle/>
          <a:p>
            <a:r>
              <a:rPr lang="en-US" dirty="0" smtClean="0"/>
              <a:t>If you make a structure from the beginning you will finish locking you self into a structure that actually does not fit the program</a:t>
            </a:r>
            <a:endParaRPr lang="en-US" dirty="0"/>
          </a:p>
        </p:txBody>
      </p:sp>
    </p:spTree>
    <p:extLst>
      <p:ext uri="{BB962C8B-B14F-4D97-AF65-F5344CB8AC3E}">
        <p14:creationId xmlns:p14="http://schemas.microsoft.com/office/powerpoint/2010/main" val="1782806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as name space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671" y="2066604"/>
            <a:ext cx="5202847" cy="1675493"/>
          </a:xfrm>
          <a:prstGeom prst="rect">
            <a:avLst/>
          </a:prstGeom>
        </p:spPr>
      </p:pic>
      <p:cxnSp>
        <p:nvCxnSpPr>
          <p:cNvPr id="6" name="Straight Arrow Connector 5"/>
          <p:cNvCxnSpPr/>
          <p:nvPr/>
        </p:nvCxnSpPr>
        <p:spPr>
          <a:xfrm>
            <a:off x="2232212" y="1826098"/>
            <a:ext cx="951860" cy="24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778" y="1568917"/>
            <a:ext cx="1894114" cy="523220"/>
          </a:xfrm>
          <a:prstGeom prst="rect">
            <a:avLst/>
          </a:prstGeom>
          <a:noFill/>
        </p:spPr>
        <p:txBody>
          <a:bodyPr wrap="square" rtlCol="0">
            <a:spAutoFit/>
          </a:bodyPr>
          <a:lstStyle/>
          <a:p>
            <a:r>
              <a:rPr lang="en-US" sz="1400" dirty="0" smtClean="0"/>
              <a:t>Prevents that anything is global variable</a:t>
            </a:r>
            <a:endParaRPr lang="en-US" sz="1400" dirty="0"/>
          </a:p>
        </p:txBody>
      </p:sp>
      <p:cxnSp>
        <p:nvCxnSpPr>
          <p:cNvPr id="10" name="Straight Arrow Connector 9"/>
          <p:cNvCxnSpPr/>
          <p:nvPr/>
        </p:nvCxnSpPr>
        <p:spPr>
          <a:xfrm flipH="1">
            <a:off x="1763352" y="2245659"/>
            <a:ext cx="633319" cy="80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5000" y="3206004"/>
            <a:ext cx="1805000" cy="1477328"/>
          </a:xfrm>
          <a:prstGeom prst="rect">
            <a:avLst/>
          </a:prstGeom>
          <a:noFill/>
        </p:spPr>
        <p:txBody>
          <a:bodyPr wrap="square" rtlCol="0">
            <a:spAutoFit/>
          </a:bodyPr>
          <a:lstStyle/>
          <a:p>
            <a:r>
              <a:rPr lang="en-US" dirty="0" smtClean="0"/>
              <a:t>The () is a trick to force the function to be interpreted as </a:t>
            </a:r>
            <a:r>
              <a:rPr lang="en-US" smtClean="0"/>
              <a:t>an expression</a:t>
            </a:r>
            <a:endParaRPr lang="en-US"/>
          </a:p>
        </p:txBody>
      </p:sp>
      <p:sp>
        <p:nvSpPr>
          <p:cNvPr id="12" name="TextBox 11"/>
          <p:cNvSpPr txBox="1"/>
          <p:nvPr/>
        </p:nvSpPr>
        <p:spPr>
          <a:xfrm>
            <a:off x="7763977" y="1690688"/>
            <a:ext cx="3809519" cy="1754326"/>
          </a:xfrm>
          <a:prstGeom prst="rect">
            <a:avLst/>
          </a:prstGeom>
          <a:noFill/>
        </p:spPr>
        <p:txBody>
          <a:bodyPr wrap="square" rtlCol="0">
            <a:spAutoFit/>
          </a:bodyPr>
          <a:lstStyle/>
          <a:p>
            <a:r>
              <a:rPr lang="en-US" dirty="0" smtClean="0"/>
              <a:t>Is JavaScript if an expression starts with the keyword function , it is a function expression, if a statement starts with function, it is function declaration, which requires a name and not being and expression </a:t>
            </a:r>
            <a:endParaRPr lang="en-US" dirty="0"/>
          </a:p>
        </p:txBody>
      </p:sp>
    </p:spTree>
    <p:extLst>
      <p:ext uri="{BB962C8B-B14F-4D97-AF65-F5344CB8AC3E}">
        <p14:creationId xmlns:p14="http://schemas.microsoft.com/office/powerpoint/2010/main" val="6498305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a:t>
            </a:r>
            <a:r>
              <a:rPr lang="en-US" smtClean="0"/>
              <a:t>as interfaces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39788" y="1529322"/>
            <a:ext cx="2514600" cy="4118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14600" y="1650346"/>
            <a:ext cx="2245659" cy="3693319"/>
          </a:xfrm>
          <a:prstGeom prst="rect">
            <a:avLst/>
          </a:prstGeom>
          <a:noFill/>
        </p:spPr>
        <p:txBody>
          <a:bodyPr wrap="square" rtlCol="0">
            <a:spAutoFit/>
          </a:bodyPr>
          <a:lstStyle/>
          <a:p>
            <a:r>
              <a:rPr lang="en-US" dirty="0" smtClean="0">
                <a:solidFill>
                  <a:schemeClr val="bg1"/>
                </a:solidFill>
              </a:rPr>
              <a:t>Function</a:t>
            </a:r>
          </a:p>
          <a:p>
            <a:endParaRPr lang="en-US" dirty="0" smtClean="0">
              <a:solidFill>
                <a:schemeClr val="bg1"/>
              </a:solidFill>
            </a:endParaRPr>
          </a:p>
          <a:p>
            <a:r>
              <a:rPr lang="en-US" dirty="0" smtClean="0">
                <a:solidFill>
                  <a:schemeClr val="bg1"/>
                </a:solidFill>
              </a:rPr>
              <a:t>Create object</a:t>
            </a:r>
          </a:p>
          <a:p>
            <a:r>
              <a:rPr lang="en-US" dirty="0" smtClean="0">
                <a:solidFill>
                  <a:schemeClr val="bg1"/>
                </a:solidFill>
              </a:rPr>
              <a:t>Code method </a:t>
            </a:r>
          </a:p>
          <a:p>
            <a:r>
              <a:rPr lang="en-US" dirty="0" smtClean="0">
                <a:solidFill>
                  <a:schemeClr val="bg1"/>
                </a:solidFill>
              </a:rPr>
              <a:t>Code property</a:t>
            </a:r>
          </a:p>
          <a:p>
            <a:r>
              <a:rPr lang="en-US" dirty="0" smtClean="0">
                <a:solidFill>
                  <a:schemeClr val="bg1"/>
                </a:solidFill>
              </a:rPr>
              <a:t>Code</a:t>
            </a:r>
          </a:p>
          <a:p>
            <a:r>
              <a:rPr lang="en-US" dirty="0" smtClean="0">
                <a:solidFill>
                  <a:schemeClr val="bg1"/>
                </a:solidFill>
              </a:rPr>
              <a:t>Code</a:t>
            </a:r>
          </a:p>
          <a:p>
            <a:endParaRPr lang="en-US" dirty="0">
              <a:solidFill>
                <a:schemeClr val="bg1"/>
              </a:solidFill>
            </a:endParaRPr>
          </a:p>
          <a:p>
            <a:r>
              <a:rPr lang="en-US" dirty="0" smtClean="0">
                <a:solidFill>
                  <a:schemeClr val="bg1"/>
                </a:solidFill>
              </a:rPr>
              <a:t>Return object that contains all the methods and classes that are in the module</a:t>
            </a:r>
            <a:endParaRPr lang="en-US" dirty="0">
              <a:solidFill>
                <a:schemeClr val="bg1"/>
              </a:solidFill>
            </a:endParaRPr>
          </a:p>
        </p:txBody>
      </p:sp>
      <p:cxnSp>
        <p:nvCxnSpPr>
          <p:cNvPr id="7" name="Straight Arrow Connector 6"/>
          <p:cNvCxnSpPr/>
          <p:nvPr/>
        </p:nvCxnSpPr>
        <p:spPr>
          <a:xfrm flipV="1">
            <a:off x="3684494" y="3576917"/>
            <a:ext cx="1976718" cy="94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62918" y="3025587"/>
            <a:ext cx="1573306" cy="1200329"/>
          </a:xfrm>
          <a:prstGeom prst="rect">
            <a:avLst/>
          </a:prstGeom>
          <a:noFill/>
        </p:spPr>
        <p:txBody>
          <a:bodyPr wrap="square" rtlCol="0">
            <a:spAutoFit/>
          </a:bodyPr>
          <a:lstStyle/>
          <a:p>
            <a:r>
              <a:rPr lang="en-US" dirty="0" smtClean="0"/>
              <a:t>Object in general is called exports d</a:t>
            </a:r>
            <a:endParaRPr lang="en-US" dirty="0"/>
          </a:p>
        </p:txBody>
      </p:sp>
      <p:sp>
        <p:nvSpPr>
          <p:cNvPr id="10" name="Left Brace 9"/>
          <p:cNvSpPr/>
          <p:nvPr/>
        </p:nvSpPr>
        <p:spPr>
          <a:xfrm>
            <a:off x="1147482" y="1641628"/>
            <a:ext cx="1062318" cy="3870578"/>
          </a:xfrm>
          <a:prstGeom prst="leftBrace">
            <a:avLst>
              <a:gd name="adj1" fmla="val 60232"/>
              <a:gd name="adj2" fmla="val 50696"/>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21024" y="3372765"/>
            <a:ext cx="1147482" cy="369332"/>
          </a:xfrm>
          <a:prstGeom prst="rect">
            <a:avLst/>
          </a:prstGeom>
          <a:noFill/>
        </p:spPr>
        <p:txBody>
          <a:bodyPr wrap="square" rtlCol="0">
            <a:spAutoFit/>
          </a:bodyPr>
          <a:lstStyle/>
          <a:p>
            <a:r>
              <a:rPr lang="en-US" smtClean="0"/>
              <a:t>Module</a:t>
            </a:r>
            <a:endParaRPr lang="en-US"/>
          </a:p>
        </p:txBody>
      </p:sp>
    </p:spTree>
    <p:extLst>
      <p:ext uri="{BB962C8B-B14F-4D97-AF65-F5344CB8AC3E}">
        <p14:creationId xmlns:p14="http://schemas.microsoft.com/office/powerpoint/2010/main" val="1246322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Detaching from the global scope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16106" y="1690688"/>
            <a:ext cx="8471647" cy="1477328"/>
          </a:xfrm>
          <a:prstGeom prst="rect">
            <a:avLst/>
          </a:prstGeom>
          <a:noFill/>
        </p:spPr>
        <p:txBody>
          <a:bodyPr wrap="square" rtlCol="0">
            <a:spAutoFit/>
          </a:bodyPr>
          <a:lstStyle/>
          <a:p>
            <a:r>
              <a:rPr lang="en-US" dirty="0" smtClean="0"/>
              <a:t>We are going to create a system that allows one module to directly ask for the interface object of another module, without going through the global scope.</a:t>
            </a:r>
          </a:p>
          <a:p>
            <a:endParaRPr lang="en-US" dirty="0"/>
          </a:p>
          <a:p>
            <a:r>
              <a:rPr lang="en-US" dirty="0" smtClean="0"/>
              <a:t>We are going to use a    require    function that, when given a module name, will load that modules file (from disk or web)and return the appropriate interface value </a:t>
            </a:r>
            <a:endParaRPr lang="en-US" dirty="0"/>
          </a:p>
        </p:txBody>
      </p:sp>
      <p:sp>
        <p:nvSpPr>
          <p:cNvPr id="5" name="Rectangle 4"/>
          <p:cNvSpPr/>
          <p:nvPr/>
        </p:nvSpPr>
        <p:spPr>
          <a:xfrm>
            <a:off x="2191871" y="4282274"/>
            <a:ext cx="2622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function </a:t>
            </a:r>
            <a:r>
              <a:rPr lang="en-US" dirty="0" err="1" smtClean="0"/>
              <a:t>readFile</a:t>
            </a:r>
            <a:endParaRPr lang="en-US" dirty="0"/>
          </a:p>
        </p:txBody>
      </p:sp>
      <p:sp>
        <p:nvSpPr>
          <p:cNvPr id="6" name="Oval 5"/>
          <p:cNvSpPr/>
          <p:nvPr/>
        </p:nvSpPr>
        <p:spPr>
          <a:xfrm>
            <a:off x="3227294" y="3466432"/>
            <a:ext cx="551330" cy="55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Rectangle 6"/>
          <p:cNvSpPr/>
          <p:nvPr/>
        </p:nvSpPr>
        <p:spPr>
          <a:xfrm>
            <a:off x="6965577" y="4282274"/>
            <a:ext cx="2622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 this string as a </a:t>
            </a:r>
            <a:r>
              <a:rPr lang="en-US" dirty="0" err="1" smtClean="0"/>
              <a:t>JavaAcript</a:t>
            </a:r>
            <a:r>
              <a:rPr lang="en-US" dirty="0" smtClean="0"/>
              <a:t> code</a:t>
            </a:r>
            <a:endParaRPr lang="en-US" dirty="0"/>
          </a:p>
        </p:txBody>
      </p:sp>
      <p:sp>
        <p:nvSpPr>
          <p:cNvPr id="8" name="Oval 7"/>
          <p:cNvSpPr/>
          <p:nvPr/>
        </p:nvSpPr>
        <p:spPr>
          <a:xfrm>
            <a:off x="8001000" y="3466432"/>
            <a:ext cx="551330" cy="55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p:cNvSpPr txBox="1"/>
          <p:nvPr/>
        </p:nvSpPr>
        <p:spPr>
          <a:xfrm>
            <a:off x="1580029" y="5518148"/>
            <a:ext cx="3294529" cy="1200329"/>
          </a:xfrm>
          <a:prstGeom prst="rect">
            <a:avLst/>
          </a:prstGeom>
          <a:noFill/>
        </p:spPr>
        <p:txBody>
          <a:bodyPr wrap="square" rtlCol="0">
            <a:spAutoFit/>
          </a:bodyPr>
          <a:lstStyle/>
          <a:p>
            <a:r>
              <a:rPr lang="en-US" dirty="0" smtClean="0"/>
              <a:t>Lets pretend we have this function and that what it does is: return </a:t>
            </a:r>
            <a:r>
              <a:rPr lang="en-US" smtClean="0"/>
              <a:t>the content of a given file as a string</a:t>
            </a:r>
            <a:endParaRPr lang="en-US"/>
          </a:p>
        </p:txBody>
      </p:sp>
      <p:cxnSp>
        <p:nvCxnSpPr>
          <p:cNvPr id="11" name="Straight Arrow Connector 10"/>
          <p:cNvCxnSpPr>
            <a:stCxn id="5" idx="2"/>
          </p:cNvCxnSpPr>
          <p:nvPr/>
        </p:nvCxnSpPr>
        <p:spPr>
          <a:xfrm flipH="1">
            <a:off x="3402106" y="5196674"/>
            <a:ext cx="100853" cy="26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93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164" y="2431741"/>
            <a:ext cx="2578095" cy="2578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57800" y="3336067"/>
            <a:ext cx="5392271" cy="769441"/>
          </a:xfrm>
          <a:prstGeom prst="rect">
            <a:avLst/>
          </a:prstGeom>
          <a:noFill/>
        </p:spPr>
        <p:txBody>
          <a:bodyPr wrap="square" rtlCol="0">
            <a:spAutoFit/>
          </a:bodyPr>
          <a:lstStyle/>
          <a:p>
            <a:r>
              <a:rPr lang="en-US" sz="4400" smtClean="0"/>
              <a:t>AND THE BROWSER </a:t>
            </a:r>
            <a:endParaRPr lang="en-US" sz="4400"/>
          </a:p>
        </p:txBody>
      </p:sp>
    </p:spTree>
    <p:extLst>
      <p:ext uri="{BB962C8B-B14F-4D97-AF65-F5344CB8AC3E}">
        <p14:creationId xmlns:p14="http://schemas.microsoft.com/office/powerpoint/2010/main" val="6593472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protocols – email, messages , files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39798" y="1959679"/>
            <a:ext cx="5014001"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=4IMc3CaMhyY</a:t>
            </a:r>
          </a:p>
        </p:txBody>
      </p:sp>
      <p:sp>
        <p:nvSpPr>
          <p:cNvPr id="8" name="Title 1"/>
          <p:cNvSpPr txBox="1">
            <a:spLocks/>
          </p:cNvSpPr>
          <p:nvPr/>
        </p:nvSpPr>
        <p:spPr>
          <a:xfrm>
            <a:off x="838199" y="22881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smtClean="0"/>
              <a:t>Transmission control protocol(TCP)</a:t>
            </a:r>
            <a:endParaRPr lang="en-US" sz="2000" dirty="0"/>
          </a:p>
        </p:txBody>
      </p:sp>
      <p:sp>
        <p:nvSpPr>
          <p:cNvPr id="9" name="TextBox 8"/>
          <p:cNvSpPr txBox="1"/>
          <p:nvPr/>
        </p:nvSpPr>
        <p:spPr>
          <a:xfrm>
            <a:off x="4961964" y="2627718"/>
            <a:ext cx="5015753" cy="646331"/>
          </a:xfrm>
          <a:prstGeom prst="rect">
            <a:avLst/>
          </a:prstGeom>
          <a:noFill/>
        </p:spPr>
        <p:txBody>
          <a:bodyPr wrap="square" rtlCol="0">
            <a:spAutoFit/>
          </a:bodyPr>
          <a:lstStyle/>
          <a:p>
            <a:r>
              <a:rPr lang="en-US" dirty="0" smtClean="0"/>
              <a:t>All internet connected devices speak it and most communications on </a:t>
            </a:r>
            <a:r>
              <a:rPr lang="en-US" smtClean="0"/>
              <a:t>the internet </a:t>
            </a:r>
            <a:r>
              <a:rPr lang="en-US" dirty="0" smtClean="0"/>
              <a:t>is built on top of it </a:t>
            </a:r>
            <a:endParaRPr lang="en-US" dirty="0"/>
          </a:p>
        </p:txBody>
      </p:sp>
      <p:sp>
        <p:nvSpPr>
          <p:cNvPr id="10" name="Title 1"/>
          <p:cNvSpPr txBox="1">
            <a:spLocks/>
          </p:cNvSpPr>
          <p:nvPr/>
        </p:nvSpPr>
        <p:spPr>
          <a:xfrm>
            <a:off x="1053351" y="3196709"/>
            <a:ext cx="39086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HTTP – hypertext transfer protocol</a:t>
            </a:r>
          </a:p>
          <a:p>
            <a:r>
              <a:rPr lang="en-US" sz="2000" dirty="0" smtClean="0"/>
              <a:t>HTTPS – encrypted protocol</a:t>
            </a:r>
            <a:endParaRPr lang="en-US" sz="2000" dirty="0"/>
          </a:p>
        </p:txBody>
      </p:sp>
      <p:sp>
        <p:nvSpPr>
          <p:cNvPr id="11" name="TextBox 10"/>
          <p:cNvSpPr txBox="1"/>
          <p:nvPr/>
        </p:nvSpPr>
        <p:spPr>
          <a:xfrm>
            <a:off x="5177115" y="3288105"/>
            <a:ext cx="5015753" cy="646331"/>
          </a:xfrm>
          <a:prstGeom prst="rect">
            <a:avLst/>
          </a:prstGeom>
          <a:noFill/>
        </p:spPr>
        <p:txBody>
          <a:bodyPr wrap="square" rtlCol="0">
            <a:spAutoFit/>
          </a:bodyPr>
          <a:lstStyle/>
          <a:p>
            <a:r>
              <a:rPr lang="en-US" dirty="0" smtClean="0"/>
              <a:t>Used to connect to </a:t>
            </a:r>
            <a:r>
              <a:rPr lang="en-US" smtClean="0"/>
              <a:t>the internet</a:t>
            </a:r>
            <a:endParaRPr lang="en-US" dirty="0"/>
          </a:p>
          <a:p>
            <a:r>
              <a:rPr lang="en-US" dirty="0" smtClean="0"/>
              <a:t>Request documents over the network </a:t>
            </a:r>
            <a:endParaRPr lang="en-US" dirty="0"/>
          </a:p>
        </p:txBody>
      </p:sp>
      <p:sp>
        <p:nvSpPr>
          <p:cNvPr id="12" name="Rectangle 11"/>
          <p:cNvSpPr/>
          <p:nvPr/>
        </p:nvSpPr>
        <p:spPr>
          <a:xfrm>
            <a:off x="6339798" y="1590347"/>
            <a:ext cx="487069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=F27PLin3TV0</a:t>
            </a:r>
          </a:p>
        </p:txBody>
      </p:sp>
      <p:sp>
        <p:nvSpPr>
          <p:cNvPr id="13" name="Title 1"/>
          <p:cNvSpPr txBox="1">
            <a:spLocks/>
          </p:cNvSpPr>
          <p:nvPr/>
        </p:nvSpPr>
        <p:spPr>
          <a:xfrm>
            <a:off x="1053351" y="3950365"/>
            <a:ext cx="37741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URL – Universal resource locator</a:t>
            </a:r>
            <a:endParaRPr lang="en-US" sz="2000" dirty="0"/>
          </a:p>
        </p:txBody>
      </p:sp>
      <p:sp>
        <p:nvSpPr>
          <p:cNvPr id="14" name="TextBox 13"/>
          <p:cNvSpPr txBox="1"/>
          <p:nvPr/>
        </p:nvSpPr>
        <p:spPr>
          <a:xfrm>
            <a:off x="5177115" y="4252768"/>
            <a:ext cx="5015753" cy="369332"/>
          </a:xfrm>
          <a:prstGeom prst="rect">
            <a:avLst/>
          </a:prstGeom>
          <a:noFill/>
        </p:spPr>
        <p:txBody>
          <a:bodyPr wrap="square" rtlCol="0">
            <a:spAutoFit/>
          </a:bodyPr>
          <a:lstStyle/>
          <a:p>
            <a:r>
              <a:rPr lang="en-US" dirty="0" smtClean="0"/>
              <a:t>Every document on the web has a unique one </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2" y="5181510"/>
            <a:ext cx="5892800" cy="825500"/>
          </a:xfrm>
          <a:prstGeom prst="rect">
            <a:avLst/>
          </a:prstGeom>
        </p:spPr>
      </p:pic>
    </p:spTree>
    <p:extLst>
      <p:ext uri="{BB962C8B-B14F-4D97-AF65-F5344CB8AC3E}">
        <p14:creationId xmlns:p14="http://schemas.microsoft.com/office/powerpoint/2010/main" val="18424930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5493" y="2804153"/>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0647" y="2742623"/>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10201" y="2621127"/>
            <a:ext cx="1210234" cy="1107996"/>
          </a:xfrm>
          <a:prstGeom prst="rect">
            <a:avLst/>
          </a:prstGeom>
          <a:noFill/>
        </p:spPr>
        <p:txBody>
          <a:bodyPr wrap="square" rtlCol="0">
            <a:spAutoFit/>
          </a:bodyPr>
          <a:lstStyle/>
          <a:p>
            <a:r>
              <a:rPr lang="en-US" sz="6600" smtClean="0"/>
              <a:t>+</a:t>
            </a:r>
            <a:endParaRPr lang="en-US" sz="6600"/>
          </a:p>
        </p:txBody>
      </p:sp>
    </p:spTree>
    <p:extLst>
      <p:ext uri="{BB962C8B-B14F-4D97-AF65-F5344CB8AC3E}">
        <p14:creationId xmlns:p14="http://schemas.microsoft.com/office/powerpoint/2010/main" val="16133938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&lt;script&gt;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254" y="2487416"/>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4164" y="4209114"/>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3" name="Circular Arrow 2"/>
          <p:cNvSpPr/>
          <p:nvPr/>
        </p:nvSpPr>
        <p:spPr>
          <a:xfrm rot="306498" flipH="1">
            <a:off x="3658021" y="2420357"/>
            <a:ext cx="2526102" cy="2900261"/>
          </a:xfrm>
          <a:prstGeom prst="circularArrow">
            <a:avLst>
              <a:gd name="adj1" fmla="val 3192"/>
              <a:gd name="adj2" fmla="val 1142319"/>
              <a:gd name="adj3" fmla="val 20350617"/>
              <a:gd name="adj4" fmla="val 15682878"/>
              <a:gd name="adj5" fmla="val 14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3154164" y="3716312"/>
            <a:ext cx="2552558" cy="369332"/>
          </a:xfrm>
          <a:prstGeom prst="rect">
            <a:avLst/>
          </a:prstGeom>
        </p:spPr>
        <p:txBody>
          <a:bodyPr wrap="none">
            <a:spAutoFit/>
          </a:bodyPr>
          <a:lstStyle/>
          <a:p>
            <a:r>
              <a:rPr lang="en-US" dirty="0"/>
              <a:t>&lt;</a:t>
            </a:r>
            <a:r>
              <a:rPr lang="en-US" dirty="0" smtClean="0"/>
              <a:t>script </a:t>
            </a:r>
            <a:r>
              <a:rPr lang="en-US" dirty="0" err="1" smtClean="0"/>
              <a:t>src</a:t>
            </a:r>
            <a:r>
              <a:rPr lang="en-US" dirty="0" smtClean="0"/>
              <a:t> = “”&gt;&lt;/script&gt; </a:t>
            </a:r>
            <a:endParaRPr lang="en-US" dirty="0"/>
          </a:p>
        </p:txBody>
      </p:sp>
    </p:spTree>
    <p:extLst>
      <p:ext uri="{BB962C8B-B14F-4D97-AF65-F5344CB8AC3E}">
        <p14:creationId xmlns:p14="http://schemas.microsoft.com/office/powerpoint/2010/main" val="10263748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013" y="2038227"/>
            <a:ext cx="4123643" cy="4659312"/>
          </a:xfrm>
          <a:prstGeom prst="rect">
            <a:avLst/>
          </a:prstGeom>
        </p:spPr>
      </p:pic>
      <p:sp>
        <p:nvSpPr>
          <p:cNvPr id="5" name="TextBox 4"/>
          <p:cNvSpPr txBox="1"/>
          <p:nvPr/>
        </p:nvSpPr>
        <p:spPr>
          <a:xfrm>
            <a:off x="8244255" y="2025950"/>
            <a:ext cx="3947745" cy="1200329"/>
          </a:xfrm>
          <a:prstGeom prst="rect">
            <a:avLst/>
          </a:prstGeom>
          <a:noFill/>
        </p:spPr>
        <p:txBody>
          <a:bodyPr wrap="square" rtlCol="0">
            <a:spAutoFit/>
          </a:bodyPr>
          <a:lstStyle/>
          <a:p>
            <a:r>
              <a:rPr lang="en-US" dirty="0" smtClean="0"/>
              <a:t>The browser creates a model and then represents this model on the website</a:t>
            </a:r>
          </a:p>
          <a:p>
            <a:endParaRPr lang="en-US" dirty="0"/>
          </a:p>
          <a:p>
            <a:r>
              <a:rPr lang="en-US" dirty="0" smtClean="0"/>
              <a:t>Is a live data structure</a:t>
            </a:r>
            <a:endParaRPr lang="en-US" dirty="0"/>
          </a:p>
        </p:txBody>
      </p:sp>
      <p:cxnSp>
        <p:nvCxnSpPr>
          <p:cNvPr id="7" name="Straight Arrow Connector 6"/>
          <p:cNvCxnSpPr/>
          <p:nvPr/>
        </p:nvCxnSpPr>
        <p:spPr>
          <a:xfrm flipV="1">
            <a:off x="2096096" y="3172038"/>
            <a:ext cx="1017917" cy="2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0823" y="3519577"/>
            <a:ext cx="2953190" cy="1200329"/>
          </a:xfrm>
          <a:prstGeom prst="rect">
            <a:avLst/>
          </a:prstGeom>
          <a:noFill/>
        </p:spPr>
        <p:txBody>
          <a:bodyPr wrap="square" rtlCol="0">
            <a:spAutoFit/>
          </a:bodyPr>
          <a:lstStyle/>
          <a:p>
            <a:r>
              <a:rPr lang="en-US" dirty="0" smtClean="0"/>
              <a:t>The browser interprets each box as an object , that we can ask for information like what tags are inside (interact with)</a:t>
            </a:r>
            <a:endParaRPr lang="en-US" dirty="0"/>
          </a:p>
        </p:txBody>
      </p:sp>
      <p:cxnSp>
        <p:nvCxnSpPr>
          <p:cNvPr id="10" name="Straight Arrow Connector 9"/>
          <p:cNvCxnSpPr>
            <a:stCxn id="8" idx="2"/>
          </p:cNvCxnSpPr>
          <p:nvPr/>
        </p:nvCxnSpPr>
        <p:spPr>
          <a:xfrm flipH="1">
            <a:off x="1630269" y="4719906"/>
            <a:ext cx="7149" cy="69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2310" y="5470341"/>
            <a:ext cx="3001992" cy="646331"/>
          </a:xfrm>
          <a:prstGeom prst="rect">
            <a:avLst/>
          </a:prstGeom>
          <a:noFill/>
        </p:spPr>
        <p:txBody>
          <a:bodyPr wrap="square" rtlCol="0">
            <a:spAutoFit/>
          </a:bodyPr>
          <a:lstStyle/>
          <a:p>
            <a:r>
              <a:rPr lang="en-US" dirty="0" smtClean="0"/>
              <a:t>The variable </a:t>
            </a:r>
            <a:r>
              <a:rPr lang="en-US" b="1" dirty="0" smtClean="0"/>
              <a:t>document</a:t>
            </a:r>
            <a:r>
              <a:rPr lang="en-US" dirty="0" smtClean="0"/>
              <a:t> give us access to this object</a:t>
            </a:r>
            <a:endParaRPr lang="en-US" dirty="0"/>
          </a:p>
        </p:txBody>
      </p:sp>
      <p:sp>
        <p:nvSpPr>
          <p:cNvPr id="12" name="TextBox 11"/>
          <p:cNvSpPr txBox="1"/>
          <p:nvPr/>
        </p:nvSpPr>
        <p:spPr>
          <a:xfrm>
            <a:off x="7315201" y="3808775"/>
            <a:ext cx="5065838" cy="1477328"/>
          </a:xfrm>
          <a:prstGeom prst="rect">
            <a:avLst/>
          </a:prstGeom>
          <a:noFill/>
        </p:spPr>
        <p:txBody>
          <a:bodyPr wrap="square" rtlCol="0">
            <a:spAutoFit/>
          </a:bodyPr>
          <a:lstStyle/>
          <a:p>
            <a:r>
              <a:rPr lang="en-US" dirty="0" smtClean="0"/>
              <a:t>Properties of the document object</a:t>
            </a:r>
          </a:p>
          <a:p>
            <a:endParaRPr lang="en-US" dirty="0"/>
          </a:p>
          <a:p>
            <a:r>
              <a:rPr lang="en-US" dirty="0" err="1" smtClean="0"/>
              <a:t>documentElement</a:t>
            </a:r>
            <a:r>
              <a:rPr lang="en-US" dirty="0" smtClean="0"/>
              <a:t>  --- it point to the &lt;html&gt; tag</a:t>
            </a:r>
            <a:endParaRPr lang="en-US" dirty="0"/>
          </a:p>
          <a:p>
            <a:r>
              <a:rPr lang="en-US" dirty="0"/>
              <a:t>h</a:t>
            </a:r>
            <a:r>
              <a:rPr lang="en-US" dirty="0" smtClean="0"/>
              <a:t>ead -- Hold the object for the body element</a:t>
            </a:r>
          </a:p>
          <a:p>
            <a:r>
              <a:rPr lang="en-US" dirty="0"/>
              <a:t>b</a:t>
            </a:r>
            <a:r>
              <a:rPr lang="en-US" dirty="0" smtClean="0"/>
              <a:t>ody --  Hold the object for the head element</a:t>
            </a:r>
            <a:endParaRPr lang="en-US" dirty="0"/>
          </a:p>
        </p:txBody>
      </p:sp>
    </p:spTree>
    <p:extLst>
      <p:ext uri="{BB962C8B-B14F-4D97-AF65-F5344CB8AC3E}">
        <p14:creationId xmlns:p14="http://schemas.microsoft.com/office/powerpoint/2010/main" val="468115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97781" cy="1325563"/>
          </a:xfrm>
        </p:spPr>
        <p:txBody>
          <a:bodyPr>
            <a:normAutofit/>
          </a:bodyPr>
          <a:lstStyle/>
          <a:p>
            <a:r>
              <a:rPr lang="en-US" sz="2800" dirty="0" smtClean="0"/>
              <a:t>The DOM is a tree and the </a:t>
            </a:r>
            <a:r>
              <a:rPr lang="en-US" sz="2800" dirty="0"/>
              <a:t>document. </a:t>
            </a:r>
            <a:r>
              <a:rPr lang="en-US" sz="2800" dirty="0" err="1"/>
              <a:t>documentElement</a:t>
            </a:r>
            <a:r>
              <a:rPr lang="en-US" sz="2800" dirty="0"/>
              <a:t> </a:t>
            </a:r>
            <a:r>
              <a:rPr lang="en-US" sz="2800" dirty="0" smtClean="0"/>
              <a:t>is the root</a:t>
            </a:r>
            <a:endParaRPr lang="en-US" sz="28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988" y="1690688"/>
            <a:ext cx="6604000" cy="3619500"/>
          </a:xfrm>
          <a:prstGeom prst="rect">
            <a:avLst/>
          </a:prstGeom>
        </p:spPr>
      </p:pic>
      <p:sp>
        <p:nvSpPr>
          <p:cNvPr id="5" name="TextBox 4"/>
          <p:cNvSpPr txBox="1"/>
          <p:nvPr/>
        </p:nvSpPr>
        <p:spPr>
          <a:xfrm>
            <a:off x="706406" y="3959176"/>
            <a:ext cx="4002657" cy="369332"/>
          </a:xfrm>
          <a:prstGeom prst="rect">
            <a:avLst/>
          </a:prstGeom>
          <a:noFill/>
        </p:spPr>
        <p:txBody>
          <a:bodyPr wrap="square" rtlCol="0">
            <a:spAutoFit/>
          </a:bodyPr>
          <a:lstStyle/>
          <a:p>
            <a:r>
              <a:rPr lang="en-US" dirty="0" smtClean="0"/>
              <a:t>Each node has a </a:t>
            </a:r>
            <a:r>
              <a:rPr lang="en-US" dirty="0" err="1" smtClean="0"/>
              <a:t>nodeType</a:t>
            </a:r>
            <a:r>
              <a:rPr lang="en-US" dirty="0" smtClean="0"/>
              <a:t> property</a:t>
            </a:r>
            <a:endParaRPr lang="en-US" dirty="0"/>
          </a:p>
        </p:txBody>
      </p:sp>
      <p:cxnSp>
        <p:nvCxnSpPr>
          <p:cNvPr id="7" name="Straight Arrow Connector 6"/>
          <p:cNvCxnSpPr/>
          <p:nvPr/>
        </p:nvCxnSpPr>
        <p:spPr>
          <a:xfrm flipH="1">
            <a:off x="1809872" y="4328508"/>
            <a:ext cx="568383" cy="48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32692" y="4328508"/>
            <a:ext cx="43252" cy="48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001992" y="4328508"/>
            <a:ext cx="450839" cy="6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7132" y="4719494"/>
            <a:ext cx="1500092" cy="923330"/>
          </a:xfrm>
          <a:prstGeom prst="rect">
            <a:avLst/>
          </a:prstGeom>
          <a:noFill/>
        </p:spPr>
        <p:txBody>
          <a:bodyPr wrap="square" rtlCol="0">
            <a:spAutoFit/>
          </a:bodyPr>
          <a:lstStyle/>
          <a:p>
            <a:r>
              <a:rPr lang="en-US" b="1" dirty="0" smtClean="0">
                <a:solidFill>
                  <a:srgbClr val="FF0000"/>
                </a:solidFill>
              </a:rPr>
              <a:t>1</a:t>
            </a:r>
          </a:p>
          <a:p>
            <a:r>
              <a:rPr lang="en-US" dirty="0" err="1" smtClean="0"/>
              <a:t>Standar</a:t>
            </a:r>
            <a:r>
              <a:rPr lang="en-US" dirty="0" smtClean="0"/>
              <a:t> elements</a:t>
            </a:r>
            <a:endParaRPr lang="en-US" dirty="0"/>
          </a:p>
        </p:txBody>
      </p:sp>
      <p:sp>
        <p:nvSpPr>
          <p:cNvPr id="15" name="TextBox 14"/>
          <p:cNvSpPr txBox="1"/>
          <p:nvPr/>
        </p:nvSpPr>
        <p:spPr>
          <a:xfrm>
            <a:off x="2120155" y="4719494"/>
            <a:ext cx="1500092" cy="646331"/>
          </a:xfrm>
          <a:prstGeom prst="rect">
            <a:avLst/>
          </a:prstGeom>
          <a:noFill/>
        </p:spPr>
        <p:txBody>
          <a:bodyPr wrap="square" rtlCol="0">
            <a:spAutoFit/>
          </a:bodyPr>
          <a:lstStyle/>
          <a:p>
            <a:r>
              <a:rPr lang="en-US" b="1" dirty="0">
                <a:solidFill>
                  <a:srgbClr val="FF0000"/>
                </a:solidFill>
              </a:rPr>
              <a:t>2</a:t>
            </a:r>
            <a:endParaRPr lang="en-US" b="1" dirty="0" smtClean="0">
              <a:solidFill>
                <a:srgbClr val="FF0000"/>
              </a:solidFill>
            </a:endParaRPr>
          </a:p>
          <a:p>
            <a:r>
              <a:rPr lang="en-US" dirty="0" smtClean="0"/>
              <a:t>Text</a:t>
            </a:r>
            <a:endParaRPr lang="en-US" dirty="0"/>
          </a:p>
        </p:txBody>
      </p:sp>
      <p:sp>
        <p:nvSpPr>
          <p:cNvPr id="16" name="TextBox 15"/>
          <p:cNvSpPr txBox="1"/>
          <p:nvPr/>
        </p:nvSpPr>
        <p:spPr>
          <a:xfrm>
            <a:off x="3174465" y="4840265"/>
            <a:ext cx="1500092" cy="646331"/>
          </a:xfrm>
          <a:prstGeom prst="rect">
            <a:avLst/>
          </a:prstGeom>
          <a:noFill/>
        </p:spPr>
        <p:txBody>
          <a:bodyPr wrap="square" rtlCol="0">
            <a:spAutoFit/>
          </a:bodyPr>
          <a:lstStyle/>
          <a:p>
            <a:r>
              <a:rPr lang="en-US" b="1" dirty="0" smtClean="0">
                <a:solidFill>
                  <a:srgbClr val="FF0000"/>
                </a:solidFill>
              </a:rPr>
              <a:t>8</a:t>
            </a:r>
          </a:p>
          <a:p>
            <a:r>
              <a:rPr lang="en-US" dirty="0" err="1" smtClean="0"/>
              <a:t>Coments</a:t>
            </a:r>
            <a:endParaRPr lang="en-US" dirty="0"/>
          </a:p>
        </p:txBody>
      </p:sp>
      <p:sp>
        <p:nvSpPr>
          <p:cNvPr id="17" name="TextBox 16"/>
          <p:cNvSpPr txBox="1"/>
          <p:nvPr/>
        </p:nvSpPr>
        <p:spPr>
          <a:xfrm>
            <a:off x="189055" y="5595901"/>
            <a:ext cx="2985410" cy="369332"/>
          </a:xfrm>
          <a:prstGeom prst="rect">
            <a:avLst/>
          </a:prstGeom>
          <a:noFill/>
        </p:spPr>
        <p:txBody>
          <a:bodyPr wrap="square" rtlCol="0">
            <a:spAutoFit/>
          </a:bodyPr>
          <a:lstStyle/>
          <a:p>
            <a:r>
              <a:rPr lang="en-US" dirty="0" err="1"/>
              <a:t>d</a:t>
            </a:r>
            <a:r>
              <a:rPr lang="en-US" dirty="0" err="1" smtClean="0"/>
              <a:t>ocument.ELEMENT_NODE</a:t>
            </a:r>
            <a:endParaRPr lang="en-US" dirty="0"/>
          </a:p>
        </p:txBody>
      </p:sp>
      <p:sp>
        <p:nvSpPr>
          <p:cNvPr id="18" name="TextBox 17"/>
          <p:cNvSpPr txBox="1"/>
          <p:nvPr/>
        </p:nvSpPr>
        <p:spPr>
          <a:xfrm>
            <a:off x="153590" y="5921359"/>
            <a:ext cx="2985410" cy="369332"/>
          </a:xfrm>
          <a:prstGeom prst="rect">
            <a:avLst/>
          </a:prstGeom>
          <a:noFill/>
        </p:spPr>
        <p:txBody>
          <a:bodyPr wrap="square" rtlCol="0">
            <a:spAutoFit/>
          </a:bodyPr>
          <a:lstStyle/>
          <a:p>
            <a:r>
              <a:rPr lang="en-US" dirty="0" err="1"/>
              <a:t>d</a:t>
            </a:r>
            <a:r>
              <a:rPr lang="en-US" dirty="0" err="1" smtClean="0"/>
              <a:t>ocument.TEXT_NODE</a:t>
            </a:r>
            <a:endParaRPr lang="en-US" dirty="0"/>
          </a:p>
        </p:txBody>
      </p:sp>
      <p:sp>
        <p:nvSpPr>
          <p:cNvPr id="19" name="TextBox 18"/>
          <p:cNvSpPr txBox="1"/>
          <p:nvPr/>
        </p:nvSpPr>
        <p:spPr>
          <a:xfrm>
            <a:off x="188096" y="6270905"/>
            <a:ext cx="2985410" cy="369332"/>
          </a:xfrm>
          <a:prstGeom prst="rect">
            <a:avLst/>
          </a:prstGeom>
          <a:noFill/>
        </p:spPr>
        <p:txBody>
          <a:bodyPr wrap="square" rtlCol="0">
            <a:spAutoFit/>
          </a:bodyPr>
          <a:lstStyle/>
          <a:p>
            <a:r>
              <a:rPr lang="en-US" dirty="0" err="1"/>
              <a:t>d</a:t>
            </a:r>
            <a:r>
              <a:rPr lang="en-US" dirty="0" err="1" smtClean="0"/>
              <a:t>ocument.COMMET_NODE</a:t>
            </a:r>
            <a:endParaRPr lang="en-US" dirty="0"/>
          </a:p>
        </p:txBody>
      </p:sp>
    </p:spTree>
    <p:extLst>
      <p:ext uri="{BB962C8B-B14F-4D97-AF65-F5344CB8AC3E}">
        <p14:creationId xmlns:p14="http://schemas.microsoft.com/office/powerpoint/2010/main" val="178188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val="85473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4329" y="4589471"/>
            <a:ext cx="7207624" cy="646331"/>
          </a:xfrm>
          <a:prstGeom prst="rect">
            <a:avLst/>
          </a:prstGeom>
          <a:noFill/>
        </p:spPr>
        <p:txBody>
          <a:bodyPr wrap="square" rtlCol="0">
            <a:spAutoFit/>
          </a:bodyPr>
          <a:lstStyle/>
          <a:p>
            <a:r>
              <a:rPr lang="en-US" dirty="0" smtClean="0"/>
              <a:t>Code that  interacts a lot with the DOM tends to become </a:t>
            </a:r>
            <a:r>
              <a:rPr lang="en-US" dirty="0" err="1" smtClean="0"/>
              <a:t>long,repetitive</a:t>
            </a:r>
            <a:r>
              <a:rPr lang="en-US" dirty="0" smtClean="0"/>
              <a:t> and ugly</a:t>
            </a:r>
            <a:endParaRPr lang="en-US" dirty="0"/>
          </a:p>
        </p:txBody>
      </p:sp>
      <p:sp>
        <p:nvSpPr>
          <p:cNvPr id="5" name="TextBox 4"/>
          <p:cNvSpPr txBox="1"/>
          <p:nvPr/>
        </p:nvSpPr>
        <p:spPr>
          <a:xfrm>
            <a:off x="1694329" y="2286000"/>
            <a:ext cx="7274859" cy="2031325"/>
          </a:xfrm>
          <a:prstGeom prst="rect">
            <a:avLst/>
          </a:prstGeom>
          <a:noFill/>
        </p:spPr>
        <p:txBody>
          <a:bodyPr wrap="square" rtlCol="0">
            <a:spAutoFit/>
          </a:bodyPr>
          <a:lstStyle/>
          <a:p>
            <a:r>
              <a:rPr lang="en-US" dirty="0" smtClean="0"/>
              <a:t>Each node has a property </a:t>
            </a:r>
          </a:p>
          <a:p>
            <a:r>
              <a:rPr lang="en-US" dirty="0" err="1" smtClean="0"/>
              <a:t>parentNode</a:t>
            </a:r>
            <a:endParaRPr lang="en-US" dirty="0"/>
          </a:p>
          <a:p>
            <a:r>
              <a:rPr lang="en-US" dirty="0" smtClean="0"/>
              <a:t> </a:t>
            </a:r>
            <a:r>
              <a:rPr lang="en-US" dirty="0" err="1"/>
              <a:t>f</a:t>
            </a:r>
            <a:r>
              <a:rPr lang="en-US" dirty="0" err="1" smtClean="0"/>
              <a:t>irstChild</a:t>
            </a:r>
            <a:r>
              <a:rPr lang="en-US" dirty="0" smtClean="0"/>
              <a:t>,</a:t>
            </a:r>
          </a:p>
          <a:p>
            <a:r>
              <a:rPr lang="en-US" dirty="0" smtClean="0"/>
              <a:t> </a:t>
            </a:r>
            <a:r>
              <a:rPr lang="en-US" dirty="0" err="1" smtClean="0"/>
              <a:t>childNodes</a:t>
            </a:r>
            <a:r>
              <a:rPr lang="en-US" dirty="0" smtClean="0"/>
              <a:t>,   -</a:t>
            </a:r>
            <a:r>
              <a:rPr lang="en-US" dirty="0" smtClean="0">
                <a:sym typeface="Wingdings"/>
              </a:rPr>
              <a:t> points to an </a:t>
            </a:r>
            <a:r>
              <a:rPr lang="en-US" b="1" dirty="0" smtClean="0">
                <a:sym typeface="Wingdings"/>
              </a:rPr>
              <a:t>array-like</a:t>
            </a:r>
            <a:r>
              <a:rPr lang="en-US" dirty="0" smtClean="0">
                <a:sym typeface="Wingdings"/>
              </a:rPr>
              <a:t> object of all the child elements</a:t>
            </a:r>
            <a:endParaRPr lang="en-US" dirty="0" smtClean="0"/>
          </a:p>
          <a:p>
            <a:r>
              <a:rPr lang="en-US" dirty="0" smtClean="0"/>
              <a:t> </a:t>
            </a:r>
            <a:r>
              <a:rPr lang="en-US" dirty="0" err="1" smtClean="0"/>
              <a:t>lastChild</a:t>
            </a:r>
            <a:endParaRPr lang="en-US" dirty="0" smtClean="0"/>
          </a:p>
          <a:p>
            <a:r>
              <a:rPr lang="en-US" dirty="0" err="1" smtClean="0"/>
              <a:t>nextSibling</a:t>
            </a:r>
            <a:endParaRPr lang="en-US" dirty="0"/>
          </a:p>
          <a:p>
            <a:r>
              <a:rPr lang="en-US" dirty="0" err="1" smtClean="0"/>
              <a:t>PreviousSibiling</a:t>
            </a:r>
            <a:endParaRPr lang="en-US" dirty="0"/>
          </a:p>
        </p:txBody>
      </p:sp>
    </p:spTree>
    <p:extLst>
      <p:ext uri="{BB962C8B-B14F-4D97-AF65-F5344CB8AC3E}">
        <p14:creationId xmlns:p14="http://schemas.microsoft.com/office/powerpoint/2010/main" val="257015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 of a recursive function to look for a string node with a specific </a:t>
            </a:r>
            <a:r>
              <a:rPr lang="en-US" sz="3200" smtClean="0"/>
              <a:t>text through </a:t>
            </a:r>
            <a:r>
              <a:rPr lang="en-US" sz="3200" dirty="0" smtClean="0"/>
              <a:t>all the DOM</a:t>
            </a:r>
            <a:endParaRPr lang="en-US" sz="32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82" y="2110507"/>
            <a:ext cx="7010400" cy="3683000"/>
          </a:xfrm>
          <a:prstGeom prst="rect">
            <a:avLst/>
          </a:prstGeom>
        </p:spPr>
      </p:pic>
      <p:sp>
        <p:nvSpPr>
          <p:cNvPr id="5" name="Oval 4"/>
          <p:cNvSpPr/>
          <p:nvPr/>
        </p:nvSpPr>
        <p:spPr>
          <a:xfrm>
            <a:off x="9910482" y="1690688"/>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771687"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910482"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055770"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9238129" y="2110507"/>
            <a:ext cx="672353" cy="593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900055" y="4153713"/>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11" idx="0"/>
          </p:cNvCxnSpPr>
          <p:nvPr/>
        </p:nvCxnSpPr>
        <p:spPr>
          <a:xfrm flipH="1">
            <a:off x="8198085" y="3212468"/>
            <a:ext cx="660893" cy="941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771687" y="4207501"/>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574305" y="4153713"/>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057536" y="5197448"/>
            <a:ext cx="842519" cy="842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text</a:t>
            </a:r>
            <a:endParaRPr lang="en-US"/>
          </a:p>
        </p:txBody>
      </p:sp>
      <p:cxnSp>
        <p:nvCxnSpPr>
          <p:cNvPr id="22" name="Straight Arrow Connector 21"/>
          <p:cNvCxnSpPr/>
          <p:nvPr/>
        </p:nvCxnSpPr>
        <p:spPr>
          <a:xfrm flipH="1">
            <a:off x="7672888" y="4595040"/>
            <a:ext cx="374300" cy="57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2593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 specific element (3 ways)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032" y="2219218"/>
            <a:ext cx="6642100" cy="647700"/>
          </a:xfrm>
          <a:prstGeom prst="rect">
            <a:avLst/>
          </a:prstGeom>
        </p:spPr>
      </p:pic>
      <p:cxnSp>
        <p:nvCxnSpPr>
          <p:cNvPr id="6" name="Straight Arrow Connector 5"/>
          <p:cNvCxnSpPr/>
          <p:nvPr/>
        </p:nvCxnSpPr>
        <p:spPr>
          <a:xfrm>
            <a:off x="7100047" y="2219218"/>
            <a:ext cx="1178859"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688" y="3554965"/>
            <a:ext cx="6527800" cy="1879600"/>
          </a:xfrm>
          <a:prstGeom prst="rect">
            <a:avLst/>
          </a:prstGeom>
        </p:spPr>
      </p:pic>
      <p:cxnSp>
        <p:nvCxnSpPr>
          <p:cNvPr id="12" name="Straight Arrow Connector 11"/>
          <p:cNvCxnSpPr/>
          <p:nvPr/>
        </p:nvCxnSpPr>
        <p:spPr>
          <a:xfrm flipH="1">
            <a:off x="2043953" y="4092841"/>
            <a:ext cx="1645023" cy="12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153" y="3671047"/>
            <a:ext cx="2057400" cy="1200329"/>
          </a:xfrm>
          <a:prstGeom prst="rect">
            <a:avLst/>
          </a:prstGeom>
          <a:solidFill>
            <a:schemeClr val="bg2"/>
          </a:solidFill>
        </p:spPr>
        <p:txBody>
          <a:bodyPr wrap="square" rtlCol="0">
            <a:spAutoFit/>
          </a:bodyPr>
          <a:lstStyle/>
          <a:p>
            <a:r>
              <a:rPr lang="en-US" dirty="0" smtClean="0"/>
              <a:t>To find something </a:t>
            </a:r>
            <a:r>
              <a:rPr lang="en-US" smtClean="0"/>
              <a:t>more specific we can set an id to an element</a:t>
            </a:r>
            <a:endParaRPr lang="en-US"/>
          </a:p>
        </p:txBody>
      </p:sp>
      <p:cxnSp>
        <p:nvCxnSpPr>
          <p:cNvPr id="15" name="Straight Arrow Connector 14"/>
          <p:cNvCxnSpPr/>
          <p:nvPr/>
        </p:nvCxnSpPr>
        <p:spPr>
          <a:xfrm>
            <a:off x="6515100" y="4871376"/>
            <a:ext cx="463924" cy="386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65" y="5434565"/>
            <a:ext cx="2779058" cy="1200329"/>
          </a:xfrm>
          <a:prstGeom prst="rect">
            <a:avLst/>
          </a:prstGeom>
          <a:solidFill>
            <a:schemeClr val="bg2"/>
          </a:solidFill>
        </p:spPr>
        <p:txBody>
          <a:bodyPr wrap="square" rtlCol="0">
            <a:spAutoFit/>
          </a:bodyPr>
          <a:lstStyle/>
          <a:p>
            <a:r>
              <a:rPr lang="en-US" dirty="0" smtClean="0"/>
              <a:t>And then use this property ..</a:t>
            </a:r>
          </a:p>
          <a:p>
            <a:r>
              <a:rPr lang="en-US" dirty="0" smtClean="0"/>
              <a:t>Here we can also use </a:t>
            </a:r>
            <a:r>
              <a:rPr lang="en-US" dirty="0" err="1" smtClean="0"/>
              <a:t>getEelementByClassName</a:t>
            </a:r>
            <a:endParaRPr lang="en-US" dirty="0"/>
          </a:p>
        </p:txBody>
      </p:sp>
      <p:sp>
        <p:nvSpPr>
          <p:cNvPr id="7" name="TextBox 6"/>
          <p:cNvSpPr txBox="1"/>
          <p:nvPr/>
        </p:nvSpPr>
        <p:spPr>
          <a:xfrm>
            <a:off x="8278906" y="2592254"/>
            <a:ext cx="3913094" cy="1477328"/>
          </a:xfrm>
          <a:prstGeom prst="rect">
            <a:avLst/>
          </a:prstGeom>
          <a:noFill/>
        </p:spPr>
        <p:txBody>
          <a:bodyPr wrap="square" rtlCol="0">
            <a:spAutoFit/>
          </a:bodyPr>
          <a:lstStyle/>
          <a:p>
            <a:r>
              <a:rPr lang="en-US" dirty="0" smtClean="0"/>
              <a:t>It collects all the elements with the given tag name that are descendants (direct or indirect children) of the given node and return them as an </a:t>
            </a:r>
            <a:r>
              <a:rPr lang="en-US" smtClean="0"/>
              <a:t>array-like object</a:t>
            </a:r>
            <a:endParaRPr lang="en-US"/>
          </a:p>
        </p:txBody>
      </p:sp>
      <p:sp>
        <p:nvSpPr>
          <p:cNvPr id="19" name="Oval 18"/>
          <p:cNvSpPr/>
          <p:nvPr/>
        </p:nvSpPr>
        <p:spPr>
          <a:xfrm>
            <a:off x="9735671" y="2354636"/>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a:t>
            </a:r>
            <a:endParaRPr lang="en-US"/>
          </a:p>
        </p:txBody>
      </p:sp>
      <p:sp>
        <p:nvSpPr>
          <p:cNvPr id="20" name="Oval 19"/>
          <p:cNvSpPr/>
          <p:nvPr/>
        </p:nvSpPr>
        <p:spPr>
          <a:xfrm>
            <a:off x="5479740" y="4222376"/>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p:cNvSpPr/>
          <p:nvPr/>
        </p:nvSpPr>
        <p:spPr>
          <a:xfrm>
            <a:off x="8847918" y="6209198"/>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 name="TextBox 4"/>
          <p:cNvSpPr txBox="1"/>
          <p:nvPr/>
        </p:nvSpPr>
        <p:spPr>
          <a:xfrm>
            <a:off x="9387839" y="445228"/>
            <a:ext cx="2450021" cy="1077218"/>
          </a:xfrm>
          <a:prstGeom prst="rect">
            <a:avLst/>
          </a:prstGeom>
          <a:noFill/>
        </p:spPr>
        <p:txBody>
          <a:bodyPr wrap="square" rtlCol="0">
            <a:spAutoFit/>
          </a:bodyPr>
          <a:lstStyle/>
          <a:p>
            <a:r>
              <a:rPr lang="en-US" sz="3200" b="1" smtClean="0"/>
              <a:t>Get are live arrays </a:t>
            </a:r>
            <a:endParaRPr lang="en-US" sz="3200" b="1" dirty="0"/>
          </a:p>
        </p:txBody>
      </p:sp>
    </p:spTree>
    <p:extLst>
      <p:ext uri="{BB962C8B-B14F-4D97-AF65-F5344CB8AC3E}">
        <p14:creationId xmlns:p14="http://schemas.microsoft.com/office/powerpoint/2010/main" val="20004565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 document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21822" y="490359"/>
            <a:ext cx="5670178" cy="2031325"/>
          </a:xfrm>
          <a:prstGeom prst="rect">
            <a:avLst/>
          </a:prstGeom>
          <a:noFill/>
        </p:spPr>
        <p:txBody>
          <a:bodyPr wrap="square" rtlCol="0">
            <a:spAutoFit/>
          </a:bodyPr>
          <a:lstStyle/>
          <a:p>
            <a:r>
              <a:rPr lang="en-US" dirty="0" smtClean="0"/>
              <a:t>.</a:t>
            </a:r>
            <a:r>
              <a:rPr lang="en-US" dirty="0" err="1" smtClean="0"/>
              <a:t>removeChild</a:t>
            </a:r>
            <a:endParaRPr lang="en-US" dirty="0" smtClean="0"/>
          </a:p>
          <a:p>
            <a:r>
              <a:rPr lang="en-US" dirty="0" smtClean="0"/>
              <a:t>.</a:t>
            </a:r>
            <a:r>
              <a:rPr lang="en-US" dirty="0" err="1" smtClean="0"/>
              <a:t>appendChild</a:t>
            </a:r>
            <a:r>
              <a:rPr lang="en-US" dirty="0" smtClean="0"/>
              <a:t>  </a:t>
            </a:r>
            <a:r>
              <a:rPr lang="en-US" dirty="0" smtClean="0">
                <a:sym typeface="Wingdings"/>
              </a:rPr>
              <a:t> puts it at the end of the list of children</a:t>
            </a:r>
            <a:endParaRPr lang="en-US" dirty="0" smtClean="0"/>
          </a:p>
          <a:p>
            <a:r>
              <a:rPr lang="en-US" dirty="0" smtClean="0"/>
              <a:t>.</a:t>
            </a:r>
            <a:r>
              <a:rPr lang="en-US" dirty="0" err="1" smtClean="0"/>
              <a:t>insertBefore</a:t>
            </a:r>
            <a:r>
              <a:rPr lang="en-US" dirty="0" smtClean="0"/>
              <a:t>(nNew,n2) </a:t>
            </a:r>
            <a:r>
              <a:rPr lang="en-US" dirty="0" smtClean="0">
                <a:sym typeface="Wingdings"/>
              </a:rPr>
              <a:t> insert node give as the first argument .before the node given as the second argument</a:t>
            </a:r>
          </a:p>
          <a:p>
            <a:r>
              <a:rPr lang="en-US" dirty="0" smtClean="0">
                <a:sym typeface="Wingdings"/>
              </a:rPr>
              <a:t>.</a:t>
            </a:r>
            <a:r>
              <a:rPr lang="en-US" dirty="0" err="1" smtClean="0">
                <a:sym typeface="Wingdings"/>
              </a:rPr>
              <a:t>replaceChild</a:t>
            </a:r>
            <a:r>
              <a:rPr lang="en-US" dirty="0" smtClean="0">
                <a:sym typeface="Wingdings"/>
              </a:rPr>
              <a:t>(nNew,n2)  replace one child node with other one , the replaced node should be a child of the node that </a:t>
            </a:r>
            <a:r>
              <a:rPr lang="en-US" dirty="0" err="1" smtClean="0">
                <a:sym typeface="Wingdings"/>
              </a:rPr>
              <a:t>calles</a:t>
            </a:r>
            <a:r>
              <a:rPr lang="en-US" dirty="0" smtClean="0">
                <a:sym typeface="Wingdings"/>
              </a:rPr>
              <a:t> the property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2590800"/>
            <a:ext cx="7340600" cy="1663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0" y="4254500"/>
            <a:ext cx="7239000" cy="596900"/>
          </a:xfrm>
          <a:prstGeom prst="rect">
            <a:avLst/>
          </a:prstGeom>
        </p:spPr>
      </p:pic>
      <p:cxnSp>
        <p:nvCxnSpPr>
          <p:cNvPr id="8" name="Straight Arrow Connector 7"/>
          <p:cNvCxnSpPr/>
          <p:nvPr/>
        </p:nvCxnSpPr>
        <p:spPr>
          <a:xfrm flipH="1">
            <a:off x="5867400" y="4746812"/>
            <a:ext cx="519953" cy="3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81717" y="5154612"/>
            <a:ext cx="4491318" cy="1200329"/>
          </a:xfrm>
          <a:prstGeom prst="rect">
            <a:avLst/>
          </a:prstGeom>
          <a:noFill/>
        </p:spPr>
        <p:txBody>
          <a:bodyPr wrap="square" rtlCol="0">
            <a:spAutoFit/>
          </a:bodyPr>
          <a:lstStyle/>
          <a:p>
            <a:r>
              <a:rPr lang="en-US" dirty="0" smtClean="0"/>
              <a:t>Nodes can only exist one time (because is a tree</a:t>
            </a:r>
            <a:r>
              <a:rPr lang="en-US" smtClean="0"/>
              <a:t>), therefore </a:t>
            </a:r>
            <a:r>
              <a:rPr lang="en-US" dirty="0" smtClean="0"/>
              <a:t>if an node has a position already when inserting it to other position it will be deleted form </a:t>
            </a:r>
            <a:r>
              <a:rPr lang="en-US" smtClean="0"/>
              <a:t>it current one</a:t>
            </a:r>
            <a:endParaRPr lang="en-US"/>
          </a:p>
        </p:txBody>
      </p:sp>
    </p:spTree>
    <p:extLst>
      <p:ext uri="{BB962C8B-B14F-4D97-AF65-F5344CB8AC3E}">
        <p14:creationId xmlns:p14="http://schemas.microsoft.com/office/powerpoint/2010/main" val="12901279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7082" y="1816277"/>
            <a:ext cx="8987981" cy="4247317"/>
          </a:xfrm>
          <a:prstGeom prst="rect">
            <a:avLst/>
          </a:prstGeom>
        </p:spPr>
        <p:txBody>
          <a:bodyPr wrap="square">
            <a:spAutoFit/>
          </a:bodyPr>
          <a:lstStyle/>
          <a:p>
            <a:r>
              <a:rPr lang="en-US" dirty="0"/>
              <a:t>&lt;!DOCTYPE html</a:t>
            </a:r>
            <a:r>
              <a:rPr lang="en-US" dirty="0" smtClean="0"/>
              <a:t>&gt;</a:t>
            </a:r>
          </a:p>
          <a:p>
            <a:r>
              <a:rPr lang="en-US" dirty="0" smtClean="0"/>
              <a:t>&lt;</a:t>
            </a:r>
            <a:r>
              <a:rPr lang="en-US" dirty="0"/>
              <a:t>html</a:t>
            </a:r>
            <a:r>
              <a:rPr lang="en-US" dirty="0" smtClean="0"/>
              <a:t>&gt;</a:t>
            </a:r>
          </a:p>
          <a:p>
            <a:r>
              <a:rPr lang="en-US" dirty="0"/>
              <a:t>	</a:t>
            </a:r>
            <a:r>
              <a:rPr lang="en-US" dirty="0" smtClean="0"/>
              <a:t>&lt;</a:t>
            </a:r>
            <a:r>
              <a:rPr lang="en-US" dirty="0"/>
              <a:t>body</a:t>
            </a:r>
            <a:r>
              <a:rPr lang="en-US" dirty="0" smtClean="0"/>
              <a:t>&gt;</a:t>
            </a:r>
          </a:p>
          <a:p>
            <a:r>
              <a:rPr lang="en-US" dirty="0"/>
              <a:t>	</a:t>
            </a:r>
            <a:r>
              <a:rPr lang="en-US" dirty="0" smtClean="0"/>
              <a:t>	&lt;</a:t>
            </a:r>
            <a:r>
              <a:rPr lang="en-US" dirty="0"/>
              <a:t>p&gt;Click the button to create a Text Node.&lt;/p</a:t>
            </a:r>
            <a:r>
              <a:rPr lang="en-US" dirty="0" smtClean="0"/>
              <a:t>&gt;</a:t>
            </a:r>
          </a:p>
          <a:p>
            <a:r>
              <a:rPr lang="en-US" dirty="0"/>
              <a:t>	</a:t>
            </a:r>
            <a:r>
              <a:rPr lang="en-US" dirty="0" smtClean="0"/>
              <a:t>	&lt;</a:t>
            </a:r>
            <a:r>
              <a:rPr lang="en-US" dirty="0"/>
              <a:t>button </a:t>
            </a:r>
            <a:r>
              <a:rPr lang="en-US" dirty="0" err="1"/>
              <a:t>onclick</a:t>
            </a:r>
            <a:r>
              <a:rPr lang="en-US" dirty="0"/>
              <a:t>="</a:t>
            </a:r>
            <a:r>
              <a:rPr lang="en-US" dirty="0" err="1"/>
              <a:t>myFunction</a:t>
            </a:r>
            <a:r>
              <a:rPr lang="en-US" dirty="0"/>
              <a:t>()"&gt;Try it&lt;/button</a:t>
            </a:r>
            <a:r>
              <a:rPr lang="en-US" dirty="0" smtClean="0"/>
              <a:t>&gt;</a:t>
            </a:r>
          </a:p>
          <a:p>
            <a:endParaRPr lang="en-US" dirty="0" smtClean="0"/>
          </a:p>
          <a:p>
            <a:r>
              <a:rPr lang="en-US" dirty="0" smtClean="0"/>
              <a:t>Here is </a:t>
            </a:r>
            <a:r>
              <a:rPr lang="en-US" dirty="0" err="1" smtClean="0"/>
              <a:t>creaitng</a:t>
            </a:r>
            <a:r>
              <a:rPr lang="en-US" dirty="0" smtClean="0"/>
              <a:t> the text elements </a:t>
            </a:r>
            <a:endParaRPr lang="en-US" dirty="0"/>
          </a:p>
          <a:p>
            <a:endParaRPr lang="en-US" dirty="0"/>
          </a:p>
          <a:p>
            <a:r>
              <a:rPr lang="en-US" dirty="0" smtClean="0"/>
              <a:t>&lt;</a:t>
            </a:r>
            <a:r>
              <a:rPr lang="en-US" dirty="0"/>
              <a:t>script&gt;function </a:t>
            </a:r>
            <a:r>
              <a:rPr lang="en-US" dirty="0" err="1"/>
              <a:t>myFunction</a:t>
            </a:r>
            <a:r>
              <a:rPr lang="en-US" dirty="0"/>
              <a:t>() </a:t>
            </a:r>
            <a:r>
              <a:rPr lang="en-US" dirty="0" smtClean="0"/>
              <a:t>{</a:t>
            </a:r>
          </a:p>
          <a:p>
            <a:r>
              <a:rPr lang="en-US" dirty="0"/>
              <a:t>	</a:t>
            </a:r>
            <a:r>
              <a:rPr lang="en-US" dirty="0" smtClean="0"/>
              <a:t>    </a:t>
            </a:r>
            <a:r>
              <a:rPr lang="en-US" dirty="0" err="1"/>
              <a:t>var</a:t>
            </a:r>
            <a:r>
              <a:rPr lang="en-US" dirty="0"/>
              <a:t> t = </a:t>
            </a:r>
            <a:r>
              <a:rPr lang="en-US" dirty="0" err="1"/>
              <a:t>document.createTextNode</a:t>
            </a:r>
            <a:r>
              <a:rPr lang="en-US" dirty="0"/>
              <a:t>("Hello World");    </a:t>
            </a:r>
            <a:r>
              <a:rPr lang="en-US" dirty="0" smtClean="0"/>
              <a:t>			</a:t>
            </a:r>
            <a:r>
              <a:rPr lang="en-US" dirty="0" err="1" smtClean="0"/>
              <a:t>document.body.appendChild</a:t>
            </a:r>
            <a:r>
              <a:rPr lang="en-US" dirty="0" smtClean="0"/>
              <a:t>(t);</a:t>
            </a:r>
          </a:p>
          <a:p>
            <a:r>
              <a:rPr lang="en-US" dirty="0" smtClean="0"/>
              <a:t>}</a:t>
            </a:r>
          </a:p>
          <a:p>
            <a:r>
              <a:rPr lang="en-US" dirty="0" smtClean="0"/>
              <a:t>&lt;/</a:t>
            </a:r>
            <a:r>
              <a:rPr lang="en-US" dirty="0"/>
              <a:t>script</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html&gt;</a:t>
            </a:r>
          </a:p>
        </p:txBody>
      </p:sp>
      <p:sp>
        <p:nvSpPr>
          <p:cNvPr id="5" name="Rectangle 4"/>
          <p:cNvSpPr/>
          <p:nvPr/>
        </p:nvSpPr>
        <p:spPr>
          <a:xfrm>
            <a:off x="2902373" y="4370290"/>
            <a:ext cx="5263834" cy="29460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46880" y="4679573"/>
            <a:ext cx="5263834" cy="29460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502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64341" y="1690688"/>
            <a:ext cx="9063318" cy="4801314"/>
          </a:xfrm>
          <a:prstGeom prst="rect">
            <a:avLst/>
          </a:prstGeom>
          <a:noFill/>
        </p:spPr>
        <p:txBody>
          <a:bodyPr wrap="square" rtlCol="0">
            <a:spAutoFit/>
          </a:bodyPr>
          <a:lstStyle/>
          <a:p>
            <a:r>
              <a:rPr lang="en-US" dirty="0"/>
              <a:t>&lt;!DOCTYPE html</a:t>
            </a:r>
            <a:r>
              <a:rPr lang="en-US" dirty="0" smtClean="0"/>
              <a:t>&gt;</a:t>
            </a:r>
          </a:p>
          <a:p>
            <a:r>
              <a:rPr lang="en-US" dirty="0" smtClean="0"/>
              <a:t>&lt;</a:t>
            </a:r>
            <a:r>
              <a:rPr lang="en-US" dirty="0"/>
              <a:t>html</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p&gt;Click the button to create a h1 element with some text.&lt;/p</a:t>
            </a:r>
            <a:r>
              <a:rPr lang="en-US" dirty="0" smtClean="0"/>
              <a:t>&gt;</a:t>
            </a:r>
          </a:p>
          <a:p>
            <a:endParaRPr lang="en-US" dirty="0"/>
          </a:p>
          <a:p>
            <a:r>
              <a:rPr lang="en-US" dirty="0" smtClean="0"/>
              <a:t>&lt;</a:t>
            </a:r>
            <a:r>
              <a:rPr lang="en-US" dirty="0"/>
              <a:t>button </a:t>
            </a:r>
            <a:r>
              <a:rPr lang="en-US" dirty="0" err="1"/>
              <a:t>onclick</a:t>
            </a:r>
            <a:r>
              <a:rPr lang="en-US" dirty="0"/>
              <a:t>="</a:t>
            </a:r>
            <a:r>
              <a:rPr lang="en-US" dirty="0" err="1"/>
              <a:t>myFunction</a:t>
            </a:r>
            <a:r>
              <a:rPr lang="en-US" dirty="0"/>
              <a:t>()"&gt;Try it&lt;/button</a:t>
            </a:r>
            <a:r>
              <a:rPr lang="en-US" dirty="0" smtClean="0"/>
              <a:t>&gt;</a:t>
            </a:r>
          </a:p>
          <a:p>
            <a:endParaRPr lang="en-US" dirty="0"/>
          </a:p>
          <a:p>
            <a:r>
              <a:rPr lang="en-US" dirty="0" smtClean="0"/>
              <a:t>&lt;</a:t>
            </a:r>
            <a:r>
              <a:rPr lang="en-US" dirty="0"/>
              <a:t>script</a:t>
            </a:r>
            <a:r>
              <a:rPr lang="en-US" dirty="0" smtClean="0"/>
              <a:t>&gt; </a:t>
            </a:r>
          </a:p>
          <a:p>
            <a:r>
              <a:rPr lang="en-US" dirty="0"/>
              <a:t>	</a:t>
            </a:r>
            <a:r>
              <a:rPr lang="en-US" dirty="0" smtClean="0"/>
              <a:t>function </a:t>
            </a:r>
            <a:r>
              <a:rPr lang="en-US" dirty="0" err="1"/>
              <a:t>myFunction</a:t>
            </a:r>
            <a:r>
              <a:rPr lang="en-US" dirty="0"/>
              <a:t>() {    </a:t>
            </a:r>
            <a:endParaRPr lang="en-US" dirty="0" smtClean="0"/>
          </a:p>
          <a:p>
            <a:r>
              <a:rPr lang="en-US" dirty="0"/>
              <a:t>	</a:t>
            </a:r>
            <a:r>
              <a:rPr lang="en-US" dirty="0" smtClean="0"/>
              <a:t>	</a:t>
            </a:r>
            <a:r>
              <a:rPr lang="en-US" dirty="0" err="1" smtClean="0"/>
              <a:t>var</a:t>
            </a:r>
            <a:r>
              <a:rPr lang="en-US" dirty="0" smtClean="0"/>
              <a:t> </a:t>
            </a:r>
            <a:r>
              <a:rPr lang="en-US" dirty="0"/>
              <a:t>h = </a:t>
            </a:r>
            <a:r>
              <a:rPr lang="en-US" dirty="0" err="1"/>
              <a:t>document.createElement</a:t>
            </a:r>
            <a:r>
              <a:rPr lang="en-US" dirty="0"/>
              <a:t>("H1");    </a:t>
            </a:r>
            <a:endParaRPr lang="en-US" dirty="0" smtClean="0"/>
          </a:p>
          <a:p>
            <a:r>
              <a:rPr lang="en-US" dirty="0"/>
              <a:t>	</a:t>
            </a:r>
            <a:r>
              <a:rPr lang="en-US" dirty="0" smtClean="0"/>
              <a:t>	</a:t>
            </a:r>
            <a:r>
              <a:rPr lang="en-US" dirty="0" err="1" smtClean="0"/>
              <a:t>var</a:t>
            </a:r>
            <a:r>
              <a:rPr lang="en-US" dirty="0" smtClean="0"/>
              <a:t> </a:t>
            </a:r>
            <a:r>
              <a:rPr lang="en-US" dirty="0"/>
              <a:t>t = </a:t>
            </a:r>
            <a:r>
              <a:rPr lang="en-US" dirty="0" err="1"/>
              <a:t>document.createTextNode</a:t>
            </a:r>
            <a:r>
              <a:rPr lang="en-US" dirty="0"/>
              <a:t>("Hello World");    </a:t>
            </a:r>
            <a:endParaRPr lang="en-US" dirty="0" smtClean="0"/>
          </a:p>
          <a:p>
            <a:r>
              <a:rPr lang="en-US" dirty="0"/>
              <a:t>	</a:t>
            </a:r>
            <a:r>
              <a:rPr lang="en-US" dirty="0" smtClean="0"/>
              <a:t>	</a:t>
            </a:r>
            <a:r>
              <a:rPr lang="en-US" dirty="0" err="1" smtClean="0"/>
              <a:t>h.appendChild</a:t>
            </a:r>
            <a:r>
              <a:rPr lang="en-US" dirty="0" smtClean="0"/>
              <a:t>(t);</a:t>
            </a:r>
          </a:p>
          <a:p>
            <a:r>
              <a:rPr lang="en-US" dirty="0"/>
              <a:t>	</a:t>
            </a:r>
            <a:r>
              <a:rPr lang="en-US" dirty="0" smtClean="0"/>
              <a:t>	</a:t>
            </a:r>
            <a:r>
              <a:rPr lang="en-US" dirty="0" err="1" smtClean="0"/>
              <a:t>document.body.appendChild</a:t>
            </a:r>
            <a:r>
              <a:rPr lang="en-US" dirty="0" smtClean="0"/>
              <a:t>(h);</a:t>
            </a:r>
          </a:p>
          <a:p>
            <a:r>
              <a:rPr lang="en-US" dirty="0" smtClean="0"/>
              <a:t>}</a:t>
            </a:r>
          </a:p>
          <a:p>
            <a:r>
              <a:rPr lang="en-US" dirty="0" smtClean="0"/>
              <a:t>&lt;/</a:t>
            </a:r>
            <a:r>
              <a:rPr lang="en-US" dirty="0"/>
              <a:t>script</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html&gt;</a:t>
            </a:r>
          </a:p>
        </p:txBody>
      </p:sp>
    </p:spTree>
    <p:extLst>
      <p:ext uri="{BB962C8B-B14F-4D97-AF65-F5344CB8AC3E}">
        <p14:creationId xmlns:p14="http://schemas.microsoft.com/office/powerpoint/2010/main" val="1268308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594" y="1528482"/>
            <a:ext cx="7632700" cy="396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483" y="5490882"/>
            <a:ext cx="1676400" cy="622300"/>
          </a:xfrm>
          <a:prstGeom prst="rect">
            <a:avLst/>
          </a:prstGeom>
        </p:spPr>
      </p:pic>
      <p:sp>
        <p:nvSpPr>
          <p:cNvPr id="6" name="Rectangle 5"/>
          <p:cNvSpPr/>
          <p:nvPr/>
        </p:nvSpPr>
        <p:spPr>
          <a:xfrm>
            <a:off x="7382435" y="3644152"/>
            <a:ext cx="443753" cy="2554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7920318" y="3792071"/>
            <a:ext cx="1156447"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00782" y="4226532"/>
            <a:ext cx="2935199" cy="1477328"/>
          </a:xfrm>
          <a:prstGeom prst="rect">
            <a:avLst/>
          </a:prstGeom>
          <a:noFill/>
        </p:spPr>
        <p:txBody>
          <a:bodyPr wrap="square" rtlCol="0">
            <a:spAutoFit/>
          </a:bodyPr>
          <a:lstStyle/>
          <a:p>
            <a:r>
              <a:rPr lang="en-US" dirty="0" smtClean="0"/>
              <a:t>We have to start form the last node of the array because the array is live and at any change in the code it </a:t>
            </a:r>
            <a:r>
              <a:rPr lang="en-US" smtClean="0"/>
              <a:t>would dynamically </a:t>
            </a:r>
            <a:r>
              <a:rPr lang="en-US" dirty="0" smtClean="0"/>
              <a:t>change</a:t>
            </a:r>
            <a:endParaRPr lang="en-US" dirty="0"/>
          </a:p>
        </p:txBody>
      </p:sp>
      <p:sp>
        <p:nvSpPr>
          <p:cNvPr id="10" name="Rectangle 9"/>
          <p:cNvSpPr/>
          <p:nvPr/>
        </p:nvSpPr>
        <p:spPr>
          <a:xfrm>
            <a:off x="4495073" y="4426746"/>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76770" y="3378717"/>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435" y="183522"/>
            <a:ext cx="4636116" cy="987575"/>
          </a:xfrm>
          <a:prstGeom prst="rect">
            <a:avLst/>
          </a:prstGeom>
        </p:spPr>
      </p:pic>
      <p:cxnSp>
        <p:nvCxnSpPr>
          <p:cNvPr id="14" name="Straight Arrow Connector 13"/>
          <p:cNvCxnSpPr/>
          <p:nvPr/>
        </p:nvCxnSpPr>
        <p:spPr>
          <a:xfrm>
            <a:off x="10568381" y="1213743"/>
            <a:ext cx="0" cy="668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88843" y="1989438"/>
            <a:ext cx="2429708" cy="584775"/>
          </a:xfrm>
          <a:prstGeom prst="rect">
            <a:avLst/>
          </a:prstGeom>
          <a:noFill/>
        </p:spPr>
        <p:txBody>
          <a:bodyPr wrap="square" rtlCol="0">
            <a:spAutoFit/>
          </a:bodyPr>
          <a:lstStyle/>
          <a:p>
            <a:r>
              <a:rPr lang="en-US" sz="1600" dirty="0" smtClean="0"/>
              <a:t>If we don</a:t>
            </a:r>
            <a:r>
              <a:rPr lang="fr-FR" sz="1600" dirty="0" smtClean="0"/>
              <a:t>’</a:t>
            </a:r>
            <a:r>
              <a:rPr lang="en-US" sz="1600" dirty="0" smtClean="0"/>
              <a:t>t want an live array but a solid one</a:t>
            </a:r>
            <a:endParaRPr lang="en-US" sz="1600" dirty="0"/>
          </a:p>
        </p:txBody>
      </p:sp>
      <p:sp>
        <p:nvSpPr>
          <p:cNvPr id="16" name="Rectangle 15"/>
          <p:cNvSpPr/>
          <p:nvPr/>
        </p:nvSpPr>
        <p:spPr>
          <a:xfrm>
            <a:off x="3047234" y="4683211"/>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909483" y="4835972"/>
            <a:ext cx="111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7135" y="4249271"/>
            <a:ext cx="1662348" cy="923330"/>
          </a:xfrm>
          <a:prstGeom prst="rect">
            <a:avLst/>
          </a:prstGeom>
          <a:noFill/>
        </p:spPr>
        <p:txBody>
          <a:bodyPr wrap="square" rtlCol="0">
            <a:spAutoFit/>
          </a:bodyPr>
          <a:lstStyle/>
          <a:p>
            <a:r>
              <a:rPr lang="en-US" dirty="0" smtClean="0"/>
              <a:t>This is what changes a node </a:t>
            </a:r>
            <a:r>
              <a:rPr lang="en-US" dirty="0" err="1" smtClean="0"/>
              <a:t>ofr</a:t>
            </a:r>
            <a:r>
              <a:rPr lang="en-US" dirty="0" smtClean="0"/>
              <a:t> </a:t>
            </a:r>
            <a:r>
              <a:rPr lang="en-US" dirty="0" err="1" smtClean="0"/>
              <a:t>otherone</a:t>
            </a:r>
            <a:endParaRPr lang="en-US" dirty="0"/>
          </a:p>
        </p:txBody>
      </p:sp>
    </p:spTree>
    <p:extLst>
      <p:ext uri="{BB962C8B-B14F-4D97-AF65-F5344CB8AC3E}">
        <p14:creationId xmlns:p14="http://schemas.microsoft.com/office/powerpoint/2010/main" val="144125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the attributes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91721" y="1574647"/>
            <a:ext cx="2974889" cy="1200329"/>
          </a:xfrm>
          <a:prstGeom prst="rect">
            <a:avLst/>
          </a:prstGeom>
          <a:noFill/>
        </p:spPr>
        <p:txBody>
          <a:bodyPr wrap="square" rtlCol="0">
            <a:spAutoFit/>
          </a:bodyPr>
          <a:lstStyle/>
          <a:p>
            <a:r>
              <a:rPr lang="en-US" dirty="0" smtClean="0"/>
              <a:t>Some attributes like </a:t>
            </a:r>
            <a:r>
              <a:rPr lang="en-US" dirty="0" err="1" smtClean="0"/>
              <a:t>href</a:t>
            </a:r>
            <a:r>
              <a:rPr lang="en-US" dirty="0" smtClean="0"/>
              <a:t> can be access by  a DOM property</a:t>
            </a:r>
          </a:p>
          <a:p>
            <a:endParaRPr lang="en-US" dirty="0"/>
          </a:p>
          <a:p>
            <a:endParaRPr lang="en-US" dirty="0"/>
          </a:p>
        </p:txBody>
      </p:sp>
      <p:cxnSp>
        <p:nvCxnSpPr>
          <p:cNvPr id="6" name="Straight Arrow Connector 5"/>
          <p:cNvCxnSpPr/>
          <p:nvPr/>
        </p:nvCxnSpPr>
        <p:spPr>
          <a:xfrm flipV="1">
            <a:off x="9498330" y="1011456"/>
            <a:ext cx="356870" cy="59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6611" y="255573"/>
            <a:ext cx="5089848" cy="646331"/>
          </a:xfrm>
          <a:prstGeom prst="rect">
            <a:avLst/>
          </a:prstGeom>
          <a:noFill/>
        </p:spPr>
        <p:txBody>
          <a:bodyPr wrap="square" rtlCol="0">
            <a:spAutoFit/>
          </a:bodyPr>
          <a:lstStyle/>
          <a:p>
            <a:r>
              <a:rPr lang="en-US" dirty="0" smtClean="0"/>
              <a:t>.</a:t>
            </a:r>
            <a:r>
              <a:rPr lang="en-US" dirty="0" err="1" smtClean="0"/>
              <a:t>getAttribute</a:t>
            </a:r>
            <a:r>
              <a:rPr lang="en-US" dirty="0" smtClean="0"/>
              <a:t> </a:t>
            </a:r>
          </a:p>
          <a:p>
            <a:r>
              <a:rPr lang="en-US" dirty="0" smtClean="0"/>
              <a:t>.</a:t>
            </a:r>
            <a:r>
              <a:rPr lang="en-US" dirty="0" err="1" smtClean="0"/>
              <a:t>setAttribute</a:t>
            </a:r>
            <a:r>
              <a:rPr lang="en-US" dirty="0" smtClean="0"/>
              <a:t>(“</a:t>
            </a:r>
            <a:r>
              <a:rPr lang="en-US" dirty="0" err="1" smtClean="0"/>
              <a:t>atributename</a:t>
            </a:r>
            <a:r>
              <a:rPr lang="en-US" dirty="0" smtClean="0"/>
              <a:t>”, “</a:t>
            </a:r>
            <a:r>
              <a:rPr lang="en-US" dirty="0" err="1" smtClean="0"/>
              <a:t>atributeresult</a:t>
            </a:r>
            <a:r>
              <a:rPr lang="en-US" dirty="0" smtClean="0"/>
              <a:t>”)</a:t>
            </a:r>
            <a:endParaRPr lang="en-US" dirty="0"/>
          </a:p>
        </p:txBody>
      </p:sp>
      <p:sp>
        <p:nvSpPr>
          <p:cNvPr id="5" name="TextBox 4"/>
          <p:cNvSpPr txBox="1"/>
          <p:nvPr/>
        </p:nvSpPr>
        <p:spPr>
          <a:xfrm>
            <a:off x="662940" y="1623447"/>
            <a:ext cx="3406140" cy="1477328"/>
          </a:xfrm>
          <a:prstGeom prst="rect">
            <a:avLst/>
          </a:prstGeom>
          <a:noFill/>
        </p:spPr>
        <p:txBody>
          <a:bodyPr wrap="square" rtlCol="0">
            <a:spAutoFit/>
          </a:bodyPr>
          <a:lstStyle/>
          <a:p>
            <a:r>
              <a:rPr lang="en-US" dirty="0" smtClean="0"/>
              <a:t>We can make our own pre-made attributes to and put strings </a:t>
            </a:r>
            <a:r>
              <a:rPr lang="en-US" smtClean="0"/>
              <a:t>or numbers </a:t>
            </a:r>
            <a:r>
              <a:rPr lang="en-US" dirty="0" smtClean="0"/>
              <a:t>on them to that we can use them as a verification to </a:t>
            </a:r>
            <a:r>
              <a:rPr lang="en-US" smtClean="0"/>
              <a:t>change things in the DOM </a:t>
            </a:r>
            <a:endParaRPr lang="en-US"/>
          </a:p>
        </p:txBody>
      </p:sp>
      <p:sp>
        <p:nvSpPr>
          <p:cNvPr id="7" name="Rectangle 6"/>
          <p:cNvSpPr/>
          <p:nvPr/>
        </p:nvSpPr>
        <p:spPr>
          <a:xfrm>
            <a:off x="7931785" y="1553040"/>
            <a:ext cx="2415540" cy="1200329"/>
          </a:xfrm>
          <a:prstGeom prst="rect">
            <a:avLst/>
          </a:prstGeom>
        </p:spPr>
        <p:txBody>
          <a:bodyPr wrap="square">
            <a:spAutoFit/>
          </a:bodyPr>
          <a:lstStyle/>
          <a:p>
            <a:r>
              <a:rPr lang="en-US"/>
              <a:t>On the other hand you can set any attribute you want on nodes using </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3276479"/>
            <a:ext cx="7531100" cy="17399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255" y="4884392"/>
            <a:ext cx="7353300" cy="1371600"/>
          </a:xfrm>
          <a:prstGeom prst="rect">
            <a:avLst/>
          </a:prstGeom>
        </p:spPr>
      </p:pic>
    </p:spTree>
    <p:extLst>
      <p:ext uri="{BB962C8B-B14F-4D97-AF65-F5344CB8AC3E}">
        <p14:creationId xmlns:p14="http://schemas.microsoft.com/office/powerpoint/2010/main" val="12385043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199" y="365125"/>
            <a:ext cx="11197781" cy="1325563"/>
          </a:xfrm>
        </p:spPr>
        <p:txBody>
          <a:bodyPr/>
          <a:lstStyle/>
          <a:p>
            <a:r>
              <a:rPr lang="en-US" dirty="0" smtClean="0"/>
              <a:t>Access the attributes – the Highlighter example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10" y="1963392"/>
            <a:ext cx="7378700" cy="4292600"/>
          </a:xfrm>
          <a:prstGeom prst="rect">
            <a:avLst/>
          </a:prstGeom>
        </p:spPr>
      </p:pic>
      <p:cxnSp>
        <p:nvCxnSpPr>
          <p:cNvPr id="8" name="Straight Arrow Connector 7"/>
          <p:cNvCxnSpPr/>
          <p:nvPr/>
        </p:nvCxnSpPr>
        <p:spPr>
          <a:xfrm>
            <a:off x="5372100" y="1783080"/>
            <a:ext cx="21717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7610" y="1429107"/>
            <a:ext cx="2308860" cy="307777"/>
          </a:xfrm>
          <a:prstGeom prst="rect">
            <a:avLst/>
          </a:prstGeom>
          <a:noFill/>
        </p:spPr>
        <p:txBody>
          <a:bodyPr wrap="square" rtlCol="0">
            <a:spAutoFit/>
          </a:bodyPr>
          <a:lstStyle/>
          <a:p>
            <a:r>
              <a:rPr lang="en-US" sz="1400" dirty="0" smtClean="0"/>
              <a:t>The note we want to change</a:t>
            </a:r>
            <a:endParaRPr lang="en-US" sz="1400" dirty="0"/>
          </a:p>
        </p:txBody>
      </p:sp>
      <p:cxnSp>
        <p:nvCxnSpPr>
          <p:cNvPr id="11" name="Straight Arrow Connector 10"/>
          <p:cNvCxnSpPr/>
          <p:nvPr/>
        </p:nvCxnSpPr>
        <p:spPr>
          <a:xfrm flipH="1">
            <a:off x="6835140" y="1783080"/>
            <a:ext cx="51435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49490" y="1573768"/>
            <a:ext cx="2194560" cy="307777"/>
          </a:xfrm>
          <a:prstGeom prst="rect">
            <a:avLst/>
          </a:prstGeom>
          <a:noFill/>
        </p:spPr>
        <p:txBody>
          <a:bodyPr wrap="square" rtlCol="0">
            <a:spAutoFit/>
          </a:bodyPr>
          <a:lstStyle/>
          <a:p>
            <a:r>
              <a:rPr lang="en-US" sz="1400" smtClean="0"/>
              <a:t>Regular expression </a:t>
            </a:r>
            <a:endParaRPr lang="en-US" sz="1400"/>
          </a:p>
        </p:txBody>
      </p:sp>
      <p:cxnSp>
        <p:nvCxnSpPr>
          <p:cNvPr id="14" name="Straight Arrow Connector 13"/>
          <p:cNvCxnSpPr/>
          <p:nvPr/>
        </p:nvCxnSpPr>
        <p:spPr>
          <a:xfrm>
            <a:off x="6537960" y="2468880"/>
            <a:ext cx="2023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755380" y="2284214"/>
            <a:ext cx="2355631" cy="369332"/>
          </a:xfrm>
          <a:prstGeom prst="rect">
            <a:avLst/>
          </a:prstGeom>
          <a:noFill/>
        </p:spPr>
        <p:txBody>
          <a:bodyPr wrap="square" rtlCol="0">
            <a:spAutoFit/>
          </a:bodyPr>
          <a:lstStyle/>
          <a:p>
            <a:r>
              <a:rPr lang="en-US" smtClean="0"/>
              <a:t>Returns a string</a:t>
            </a:r>
            <a:endParaRPr lang="en-US"/>
          </a:p>
        </p:txBody>
      </p:sp>
      <p:cxnSp>
        <p:nvCxnSpPr>
          <p:cNvPr id="17" name="Straight Arrow Connector 16"/>
          <p:cNvCxnSpPr/>
          <p:nvPr/>
        </p:nvCxnSpPr>
        <p:spPr>
          <a:xfrm flipH="1">
            <a:off x="2194560" y="3406140"/>
            <a:ext cx="372618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4340" y="3899467"/>
            <a:ext cx="2606040" cy="1169551"/>
          </a:xfrm>
          <a:prstGeom prst="rect">
            <a:avLst/>
          </a:prstGeom>
          <a:noFill/>
        </p:spPr>
        <p:txBody>
          <a:bodyPr wrap="square" rtlCol="0">
            <a:spAutoFit/>
          </a:bodyPr>
          <a:lstStyle/>
          <a:p>
            <a:r>
              <a:rPr lang="en-US" sz="1400" dirty="0" smtClean="0"/>
              <a:t>Exec is a function that search in the text argument for a keyword in general used with regular expressions, it returns an array, if it doesn't</a:t>
            </a:r>
            <a:r>
              <a:rPr lang="fr-FR" sz="1400" dirty="0" smtClean="0"/>
              <a:t>’</a:t>
            </a:r>
            <a:r>
              <a:rPr lang="en-US" sz="1400" dirty="0" smtClean="0"/>
              <a:t>t find it returns null</a:t>
            </a:r>
            <a:endParaRPr lang="en-US" sz="1400" dirty="0"/>
          </a:p>
        </p:txBody>
      </p:sp>
    </p:spTree>
    <p:extLst>
      <p:ext uri="{BB962C8B-B14F-4D97-AF65-F5344CB8AC3E}">
        <p14:creationId xmlns:p14="http://schemas.microsoft.com/office/powerpoint/2010/main" val="17699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2252383"/>
            <a:ext cx="7454900" cy="3289300"/>
          </a:xfrm>
          <a:prstGeom prst="rect">
            <a:avLst/>
          </a:prstGeom>
        </p:spPr>
      </p:pic>
      <p:sp>
        <p:nvSpPr>
          <p:cNvPr id="6" name="Title 1"/>
          <p:cNvSpPr>
            <a:spLocks noGrp="1"/>
          </p:cNvSpPr>
          <p:nvPr>
            <p:ph type="title"/>
          </p:nvPr>
        </p:nvSpPr>
        <p:spPr>
          <a:xfrm>
            <a:off x="838199" y="365125"/>
            <a:ext cx="11197781" cy="1325563"/>
          </a:xfrm>
        </p:spPr>
        <p:txBody>
          <a:bodyPr/>
          <a:lstStyle/>
          <a:p>
            <a:r>
              <a:rPr lang="en-US" dirty="0" smtClean="0"/>
              <a:t>Access the attributes – the Highlighter example </a:t>
            </a:r>
            <a:endParaRPr lang="en-US" dirty="0"/>
          </a:p>
        </p:txBody>
      </p:sp>
      <p:sp>
        <p:nvSpPr>
          <p:cNvPr id="7" name="Rectangle 6"/>
          <p:cNvSpPr/>
          <p:nvPr/>
        </p:nvSpPr>
        <p:spPr>
          <a:xfrm>
            <a:off x="2958958" y="4293117"/>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032812" y="4356847"/>
            <a:ext cx="632012" cy="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93423" y="3940093"/>
            <a:ext cx="2326342" cy="584775"/>
          </a:xfrm>
          <a:prstGeom prst="rect">
            <a:avLst/>
          </a:prstGeom>
          <a:noFill/>
        </p:spPr>
        <p:txBody>
          <a:bodyPr wrap="square" rtlCol="0">
            <a:spAutoFit/>
          </a:bodyPr>
          <a:lstStyle/>
          <a:p>
            <a:r>
              <a:rPr lang="en-US" sz="1600" dirty="0" smtClean="0"/>
              <a:t>It returns the string value contain by </a:t>
            </a:r>
            <a:r>
              <a:rPr lang="en-US" sz="1600" smtClean="0"/>
              <a:t>the attribute</a:t>
            </a:r>
            <a:endParaRPr lang="en-US" sz="1600" dirty="0"/>
          </a:p>
        </p:txBody>
      </p:sp>
      <p:sp>
        <p:nvSpPr>
          <p:cNvPr id="10" name="Rectangle 9"/>
          <p:cNvSpPr/>
          <p:nvPr/>
        </p:nvSpPr>
        <p:spPr>
          <a:xfrm>
            <a:off x="2958958" y="4533358"/>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032812" y="4649234"/>
            <a:ext cx="632012" cy="11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93423" y="4748214"/>
            <a:ext cx="2326342" cy="584775"/>
          </a:xfrm>
          <a:prstGeom prst="rect">
            <a:avLst/>
          </a:prstGeom>
          <a:noFill/>
        </p:spPr>
        <p:txBody>
          <a:bodyPr wrap="square" rtlCol="0">
            <a:spAutoFit/>
          </a:bodyPr>
          <a:lstStyle/>
          <a:p>
            <a:r>
              <a:rPr lang="en-US" sz="1600" dirty="0" smtClean="0"/>
              <a:t>If a </a:t>
            </a:r>
            <a:r>
              <a:rPr lang="en-US" sz="1600" dirty="0" err="1" smtClean="0"/>
              <a:t>javascript</a:t>
            </a:r>
            <a:r>
              <a:rPr lang="en-US" sz="1600" dirty="0" smtClean="0"/>
              <a:t> object has a property with a name x</a:t>
            </a:r>
            <a:endParaRPr lang="en-US" sz="1600" dirty="0"/>
          </a:p>
        </p:txBody>
      </p:sp>
    </p:spTree>
    <p:extLst>
      <p:ext uri="{BB962C8B-B14F-4D97-AF65-F5344CB8AC3E}">
        <p14:creationId xmlns:p14="http://schemas.microsoft.com/office/powerpoint/2010/main" val="1440458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081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20" y="348398"/>
            <a:ext cx="7270884" cy="590759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70152" y="2623526"/>
            <a:ext cx="6490448" cy="369332"/>
          </a:xfrm>
          <a:prstGeom prst="rect">
            <a:avLst/>
          </a:prstGeom>
          <a:noFill/>
        </p:spPr>
        <p:txBody>
          <a:bodyPr wrap="square" rtlCol="0">
            <a:spAutoFit/>
          </a:bodyPr>
          <a:lstStyle/>
          <a:p>
            <a:pPr algn="ctr"/>
            <a:r>
              <a:rPr lang="en-US" dirty="0" smtClean="0"/>
              <a:t>XXXXXXXXXXXXXXXXXXXXXXXXXXXXXXX</a:t>
            </a:r>
            <a:endParaRPr lang="en-US" dirty="0"/>
          </a:p>
        </p:txBody>
      </p:sp>
      <p:sp>
        <p:nvSpPr>
          <p:cNvPr id="5" name="Right Brace 4"/>
          <p:cNvSpPr/>
          <p:nvPr/>
        </p:nvSpPr>
        <p:spPr>
          <a:xfrm rot="16200000">
            <a:off x="9155926" y="444340"/>
            <a:ext cx="510989" cy="3847380"/>
          </a:xfrm>
          <a:prstGeom prst="rightBrace">
            <a:avLst>
              <a:gd name="adj1" fmla="val 129385"/>
              <a:gd name="adj2" fmla="val 51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087463" y="1804759"/>
            <a:ext cx="4948518" cy="307777"/>
          </a:xfrm>
          <a:prstGeom prst="rect">
            <a:avLst/>
          </a:prstGeom>
          <a:noFill/>
        </p:spPr>
        <p:txBody>
          <a:bodyPr wrap="square" rtlCol="0">
            <a:spAutoFit/>
          </a:bodyPr>
          <a:lstStyle/>
          <a:p>
            <a:r>
              <a:rPr lang="en-US" sz="1400" dirty="0" smtClean="0"/>
              <a:t>LETS MAKE A LIKE OF X WITH JAVASCRIPT OF A 2000 PX LENGTH</a:t>
            </a:r>
            <a:endParaRPr lang="en-US" sz="1400" dirty="0"/>
          </a:p>
        </p:txBody>
      </p:sp>
      <p:sp>
        <p:nvSpPr>
          <p:cNvPr id="9" name="Oval 8"/>
          <p:cNvSpPr/>
          <p:nvPr/>
        </p:nvSpPr>
        <p:spPr>
          <a:xfrm>
            <a:off x="635394" y="2513704"/>
            <a:ext cx="510990" cy="51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635394" y="4095516"/>
            <a:ext cx="510990" cy="51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Right Brace 10"/>
          <p:cNvSpPr/>
          <p:nvPr/>
        </p:nvSpPr>
        <p:spPr>
          <a:xfrm rot="10800000">
            <a:off x="856423" y="1010348"/>
            <a:ext cx="255495" cy="1293300"/>
          </a:xfrm>
          <a:prstGeom prst="rightBrace">
            <a:avLst>
              <a:gd name="adj1" fmla="val 61663"/>
              <a:gd name="adj2" fmla="val 51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2535" y="1343094"/>
            <a:ext cx="1062318" cy="461665"/>
          </a:xfrm>
          <a:prstGeom prst="rect">
            <a:avLst/>
          </a:prstGeom>
          <a:noFill/>
        </p:spPr>
        <p:txBody>
          <a:bodyPr wrap="square" rtlCol="0">
            <a:spAutoFit/>
          </a:bodyPr>
          <a:lstStyle/>
          <a:p>
            <a:r>
              <a:rPr lang="en-US" sz="1200" dirty="0"/>
              <a:t>t</a:t>
            </a:r>
            <a:r>
              <a:rPr lang="en-US" sz="1200" dirty="0" smtClean="0"/>
              <a:t>o calculate the time</a:t>
            </a:r>
            <a:endParaRPr lang="en-US" sz="1200" dirty="0"/>
          </a:p>
        </p:txBody>
      </p:sp>
      <p:cxnSp>
        <p:nvCxnSpPr>
          <p:cNvPr id="14" name="Straight Arrow Connector 13"/>
          <p:cNvCxnSpPr/>
          <p:nvPr/>
        </p:nvCxnSpPr>
        <p:spPr>
          <a:xfrm>
            <a:off x="3792071" y="3200400"/>
            <a:ext cx="1183341" cy="51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09881" y="3563471"/>
            <a:ext cx="2528047" cy="523220"/>
          </a:xfrm>
          <a:prstGeom prst="rect">
            <a:avLst/>
          </a:prstGeom>
          <a:noFill/>
        </p:spPr>
        <p:txBody>
          <a:bodyPr wrap="square" rtlCol="0">
            <a:spAutoFit/>
          </a:bodyPr>
          <a:lstStyle/>
          <a:p>
            <a:r>
              <a:rPr lang="en-US" sz="1400" dirty="0" smtClean="0"/>
              <a:t>The with of the span element on the website </a:t>
            </a:r>
            <a:endParaRPr lang="en-US" sz="1400" dirty="0"/>
          </a:p>
        </p:txBody>
      </p:sp>
      <p:sp>
        <p:nvSpPr>
          <p:cNvPr id="16" name="TextBox 15"/>
          <p:cNvSpPr txBox="1"/>
          <p:nvPr/>
        </p:nvSpPr>
        <p:spPr>
          <a:xfrm>
            <a:off x="8444753" y="3563471"/>
            <a:ext cx="3119718" cy="1477328"/>
          </a:xfrm>
          <a:prstGeom prst="rect">
            <a:avLst/>
          </a:prstGeom>
          <a:noFill/>
        </p:spPr>
        <p:txBody>
          <a:bodyPr wrap="square" rtlCol="0">
            <a:spAutoFit/>
          </a:bodyPr>
          <a:lstStyle/>
          <a:p>
            <a:r>
              <a:rPr lang="en-US" b="1" dirty="0" smtClean="0"/>
              <a:t>Option one </a:t>
            </a:r>
            <a:r>
              <a:rPr lang="en-US" dirty="0" smtClean="0"/>
              <a:t>refreshes the view a lot of times till it gets to the expected with and option two makes calculation and then affects less times the DOM</a:t>
            </a:r>
            <a:endParaRPr lang="en-US" dirty="0"/>
          </a:p>
        </p:txBody>
      </p:sp>
      <p:sp>
        <p:nvSpPr>
          <p:cNvPr id="17" name="TextBox 16"/>
          <p:cNvSpPr txBox="1"/>
          <p:nvPr/>
        </p:nvSpPr>
        <p:spPr>
          <a:xfrm>
            <a:off x="5109881" y="188259"/>
            <a:ext cx="6710084" cy="707886"/>
          </a:xfrm>
          <a:prstGeom prst="rect">
            <a:avLst/>
          </a:prstGeom>
          <a:noFill/>
        </p:spPr>
        <p:txBody>
          <a:bodyPr wrap="square" rtlCol="0">
            <a:spAutoFit/>
          </a:bodyPr>
          <a:lstStyle/>
          <a:p>
            <a:r>
              <a:rPr lang="en-US" sz="4000" dirty="0" smtClean="0"/>
              <a:t>Speed of the DOM</a:t>
            </a:r>
            <a:endParaRPr lang="en-US" sz="4000" dirty="0"/>
          </a:p>
        </p:txBody>
      </p:sp>
    </p:spTree>
    <p:extLst>
      <p:ext uri="{BB962C8B-B14F-4D97-AF65-F5344CB8AC3E}">
        <p14:creationId xmlns:p14="http://schemas.microsoft.com/office/powerpoint/2010/main" val="15147220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STYLING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151352" y="4560181"/>
            <a:ext cx="757973" cy="1020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720917" y="1594914"/>
            <a:ext cx="373529" cy="502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11941" y="1594914"/>
            <a:ext cx="2326341" cy="923330"/>
          </a:xfrm>
          <a:prstGeom prst="rect">
            <a:avLst/>
          </a:prstGeom>
          <a:noFill/>
        </p:spPr>
        <p:txBody>
          <a:bodyPr wrap="square" rtlCol="0">
            <a:spAutoFit/>
          </a:bodyPr>
          <a:lstStyle/>
          <a:p>
            <a:r>
              <a:rPr lang="en-US" dirty="0" smtClean="0"/>
              <a:t>Display: block</a:t>
            </a:r>
          </a:p>
          <a:p>
            <a:r>
              <a:rPr lang="en-US" dirty="0"/>
              <a:t>Display: </a:t>
            </a:r>
            <a:r>
              <a:rPr lang="en-US" dirty="0" smtClean="0"/>
              <a:t>none</a:t>
            </a:r>
            <a:endParaRPr lang="en-US" dirty="0"/>
          </a:p>
          <a:p>
            <a:r>
              <a:rPr lang="en-US" dirty="0"/>
              <a:t>Display: </a:t>
            </a:r>
            <a:r>
              <a:rPr lang="en-US" dirty="0" smtClean="0"/>
              <a:t>inline</a:t>
            </a:r>
            <a:endParaRPr lang="en-US" dirty="0"/>
          </a:p>
        </p:txBody>
      </p:sp>
      <p:sp>
        <p:nvSpPr>
          <p:cNvPr id="7" name="TextBox 6"/>
          <p:cNvSpPr txBox="1"/>
          <p:nvPr/>
        </p:nvSpPr>
        <p:spPr>
          <a:xfrm>
            <a:off x="6212541" y="365125"/>
            <a:ext cx="3392399" cy="923330"/>
          </a:xfrm>
          <a:prstGeom prst="rect">
            <a:avLst/>
          </a:prstGeom>
          <a:noFill/>
        </p:spPr>
        <p:txBody>
          <a:bodyPr wrap="square" rtlCol="0">
            <a:spAutoFit/>
          </a:bodyPr>
          <a:lstStyle/>
          <a:p>
            <a:r>
              <a:rPr lang="en-US" dirty="0" smtClean="0"/>
              <a:t>JavaScript can manipulate the style of elements </a:t>
            </a:r>
            <a:r>
              <a:rPr lang="en-US" dirty="0" err="1" smtClean="0"/>
              <a:t>throgt</a:t>
            </a:r>
            <a:r>
              <a:rPr lang="en-US" dirty="0" smtClean="0"/>
              <a:t> the the node’s style property</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0" y="2209800"/>
            <a:ext cx="5588000" cy="2425700"/>
          </a:xfrm>
          <a:prstGeom prst="rect">
            <a:avLst/>
          </a:prstGeom>
        </p:spPr>
      </p:pic>
      <p:sp>
        <p:nvSpPr>
          <p:cNvPr id="9" name="Rectangle 8"/>
          <p:cNvSpPr/>
          <p:nvPr/>
        </p:nvSpPr>
        <p:spPr>
          <a:xfrm>
            <a:off x="4908338" y="2286493"/>
            <a:ext cx="2433756"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94710" y="3554503"/>
            <a:ext cx="571419" cy="22412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52220" y="4054661"/>
            <a:ext cx="3429001" cy="2161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234518" y="4285918"/>
            <a:ext cx="820270" cy="274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89259" y="4237015"/>
            <a:ext cx="1963271" cy="646331"/>
          </a:xfrm>
          <a:prstGeom prst="rect">
            <a:avLst/>
          </a:prstGeom>
          <a:noFill/>
        </p:spPr>
        <p:txBody>
          <a:bodyPr wrap="square" rtlCol="0">
            <a:spAutoFit/>
          </a:bodyPr>
          <a:lstStyle/>
          <a:p>
            <a:r>
              <a:rPr lang="en-US" dirty="0" smtClean="0"/>
              <a:t>Changes the value of </a:t>
            </a:r>
            <a:r>
              <a:rPr lang="en-US" smtClean="0"/>
              <a:t>the property</a:t>
            </a:r>
            <a:endParaRPr lang="en-US"/>
          </a:p>
        </p:txBody>
      </p:sp>
      <p:cxnSp>
        <p:nvCxnSpPr>
          <p:cNvPr id="17" name="Straight Arrow Connector 16"/>
          <p:cNvCxnSpPr/>
          <p:nvPr/>
        </p:nvCxnSpPr>
        <p:spPr>
          <a:xfrm>
            <a:off x="5230906" y="4270843"/>
            <a:ext cx="0" cy="5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08076" y="4871963"/>
            <a:ext cx="3476065" cy="1077218"/>
          </a:xfrm>
          <a:prstGeom prst="rect">
            <a:avLst/>
          </a:prstGeom>
          <a:noFill/>
        </p:spPr>
        <p:txBody>
          <a:bodyPr wrap="square" rtlCol="0">
            <a:spAutoFit/>
          </a:bodyPr>
          <a:lstStyle/>
          <a:p>
            <a:r>
              <a:rPr lang="en-US" sz="1600" dirty="0" smtClean="0"/>
              <a:t>If the style name has a – like font-family we have to use style[“font-family”]  or </a:t>
            </a:r>
            <a:r>
              <a:rPr lang="en-US" sz="1600" dirty="0" err="1" smtClean="0"/>
              <a:t>style.fontFamily</a:t>
            </a:r>
            <a:r>
              <a:rPr lang="en-US" sz="1600" dirty="0" smtClean="0"/>
              <a:t> instead of </a:t>
            </a:r>
            <a:r>
              <a:rPr lang="en-US" sz="1600" dirty="0" err="1" smtClean="0"/>
              <a:t>style.font</a:t>
            </a:r>
            <a:r>
              <a:rPr lang="en-US" sz="1600" dirty="0" smtClean="0"/>
              <a:t>-family</a:t>
            </a:r>
            <a:endParaRPr lang="en-US" sz="1600" dirty="0"/>
          </a:p>
        </p:txBody>
      </p:sp>
    </p:spTree>
    <p:extLst>
      <p:ext uri="{BB962C8B-B14F-4D97-AF65-F5344CB8AC3E}">
        <p14:creationId xmlns:p14="http://schemas.microsoft.com/office/powerpoint/2010/main" val="1169035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with the CSS page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151352" y="4560181"/>
            <a:ext cx="757973" cy="1020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690688"/>
            <a:ext cx="1569720" cy="369332"/>
          </a:xfrm>
          <a:prstGeom prst="rect">
            <a:avLst/>
          </a:prstGeom>
          <a:noFill/>
        </p:spPr>
        <p:txBody>
          <a:bodyPr wrap="square" rtlCol="0">
            <a:spAutoFit/>
          </a:bodyPr>
          <a:lstStyle/>
          <a:p>
            <a:r>
              <a:rPr lang="en-US" dirty="0" smtClean="0"/>
              <a:t>CCS </a:t>
            </a:r>
            <a:r>
              <a:rPr lang="en-US" dirty="0" err="1" smtClean="0"/>
              <a:t>herarqui</a:t>
            </a:r>
            <a:r>
              <a:rPr lang="en-US" dirty="0" smtClean="0"/>
              <a:t> </a:t>
            </a:r>
            <a:endParaRPr lang="en-US" dirty="0"/>
          </a:p>
        </p:txBody>
      </p:sp>
      <p:sp>
        <p:nvSpPr>
          <p:cNvPr id="7" name="Rectangle 6"/>
          <p:cNvSpPr/>
          <p:nvPr/>
        </p:nvSpPr>
        <p:spPr>
          <a:xfrm>
            <a:off x="1219200" y="2181623"/>
            <a:ext cx="2026920" cy="83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Inline style = “</a:t>
            </a:r>
            <a:r>
              <a:rPr lang="en-US" dirty="0" err="1" smtClean="0"/>
              <a:t>x:x</a:t>
            </a:r>
            <a:r>
              <a:rPr lang="en-US" dirty="0" smtClean="0"/>
              <a:t>” </a:t>
            </a:r>
            <a:endParaRPr lang="en-US" dirty="0"/>
          </a:p>
        </p:txBody>
      </p:sp>
      <p:sp>
        <p:nvSpPr>
          <p:cNvPr id="8" name="Rectangle 7"/>
          <p:cNvSpPr/>
          <p:nvPr/>
        </p:nvSpPr>
        <p:spPr>
          <a:xfrm>
            <a:off x="1219200" y="3248422"/>
            <a:ext cx="2026920" cy="109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err="1" smtClean="0"/>
              <a:t>css</a:t>
            </a:r>
            <a:r>
              <a:rPr lang="en-US" dirty="0" smtClean="0"/>
              <a:t> page  - p {</a:t>
            </a:r>
          </a:p>
          <a:p>
            <a:pPr algn="ctr"/>
            <a:r>
              <a:rPr lang="en-US" dirty="0" smtClean="0"/>
              <a:t>X:X;</a:t>
            </a:r>
          </a:p>
          <a:p>
            <a:pPr algn="ctr"/>
            <a:r>
              <a:rPr lang="en-US" dirty="0" err="1" smtClean="0"/>
              <a:t>X:x</a:t>
            </a:r>
            <a:r>
              <a:rPr lang="en-US" dirty="0" smtClean="0"/>
              <a:t>;</a:t>
            </a:r>
            <a:endParaRPr lang="en-US" dirty="0"/>
          </a:p>
          <a:p>
            <a:pPr algn="ctr"/>
            <a:r>
              <a:rPr lang="en-US" dirty="0" smtClean="0"/>
              <a:t>}</a:t>
            </a:r>
            <a:endParaRPr lang="en-US" dirty="0"/>
          </a:p>
        </p:txBody>
      </p:sp>
      <p:sp>
        <p:nvSpPr>
          <p:cNvPr id="9" name="Rectangle 8"/>
          <p:cNvSpPr/>
          <p:nvPr/>
        </p:nvSpPr>
        <p:spPr>
          <a:xfrm>
            <a:off x="1219200" y="4637571"/>
            <a:ext cx="2026920" cy="46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Prestablish</a:t>
            </a:r>
            <a:r>
              <a:rPr lang="en-US" dirty="0" smtClean="0"/>
              <a:t> style</a:t>
            </a:r>
            <a:endParaRPr lang="en-US" dirty="0"/>
          </a:p>
        </p:txBody>
      </p:sp>
      <p:sp>
        <p:nvSpPr>
          <p:cNvPr id="10" name="Rectangle 9"/>
          <p:cNvSpPr/>
          <p:nvPr/>
        </p:nvSpPr>
        <p:spPr>
          <a:xfrm>
            <a:off x="6614160" y="2181623"/>
            <a:ext cx="2026920" cy="83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P.c#b</a:t>
            </a:r>
            <a:r>
              <a:rPr lang="en-US" dirty="0" smtClean="0"/>
              <a:t> {}, p a{} p&gt;a </a:t>
            </a:r>
            <a:endParaRPr lang="en-US" dirty="0"/>
          </a:p>
        </p:txBody>
      </p:sp>
      <p:sp>
        <p:nvSpPr>
          <p:cNvPr id="11" name="Rectangle 10"/>
          <p:cNvSpPr/>
          <p:nvPr/>
        </p:nvSpPr>
        <p:spPr>
          <a:xfrm>
            <a:off x="6614160" y="3248422"/>
            <a:ext cx="2026920" cy="109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a:t>
            </a:r>
            <a:r>
              <a:rPr lang="en-US" dirty="0" smtClean="0"/>
              <a:t>{}</a:t>
            </a:r>
            <a:endParaRPr lang="en-US" dirty="0"/>
          </a:p>
        </p:txBody>
      </p:sp>
      <p:sp>
        <p:nvSpPr>
          <p:cNvPr id="12" name="Rectangle 11"/>
          <p:cNvSpPr/>
          <p:nvPr/>
        </p:nvSpPr>
        <p:spPr>
          <a:xfrm>
            <a:off x="6614160" y="4637571"/>
            <a:ext cx="2026920" cy="46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cxnSp>
        <p:nvCxnSpPr>
          <p:cNvPr id="14" name="Straight Arrow Connector 13"/>
          <p:cNvCxnSpPr/>
          <p:nvPr/>
        </p:nvCxnSpPr>
        <p:spPr>
          <a:xfrm flipV="1">
            <a:off x="3413760" y="2697480"/>
            <a:ext cx="2743200" cy="103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35680" y="3916680"/>
            <a:ext cx="2621280"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35680" y="4145280"/>
            <a:ext cx="2621280" cy="72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59880" y="1388206"/>
            <a:ext cx="1935480" cy="646331"/>
          </a:xfrm>
          <a:prstGeom prst="rect">
            <a:avLst/>
          </a:prstGeom>
          <a:noFill/>
        </p:spPr>
        <p:txBody>
          <a:bodyPr wrap="square" rtlCol="0">
            <a:spAutoFit/>
          </a:bodyPr>
          <a:lstStyle/>
          <a:p>
            <a:r>
              <a:rPr lang="en-US" dirty="0" smtClean="0"/>
              <a:t>More specific has </a:t>
            </a:r>
            <a:r>
              <a:rPr lang="en-US" smtClean="0"/>
              <a:t>more power </a:t>
            </a:r>
            <a:endParaRPr lang="en-US"/>
          </a:p>
        </p:txBody>
      </p:sp>
    </p:spTree>
    <p:extLst>
      <p:ext uri="{BB962C8B-B14F-4D97-AF65-F5344CB8AC3E}">
        <p14:creationId xmlns:p14="http://schemas.microsoft.com/office/powerpoint/2010/main" val="7169527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selectors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37960" y="566241"/>
            <a:ext cx="4419600" cy="923330"/>
          </a:xfrm>
          <a:prstGeom prst="rect">
            <a:avLst/>
          </a:prstGeom>
          <a:noFill/>
        </p:spPr>
        <p:txBody>
          <a:bodyPr wrap="square" rtlCol="0">
            <a:spAutoFit/>
          </a:bodyPr>
          <a:lstStyle/>
          <a:p>
            <a:r>
              <a:rPr lang="en-US" dirty="0" err="1" smtClean="0"/>
              <a:t>Document.querySelectorAll</a:t>
            </a:r>
            <a:endParaRPr lang="en-US" dirty="0" smtClean="0"/>
          </a:p>
          <a:p>
            <a:endParaRPr lang="en-US" dirty="0"/>
          </a:p>
          <a:p>
            <a:r>
              <a:rPr lang="en-US" dirty="0" err="1" smtClean="0"/>
              <a:t>Document.body.quierySelectorAll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73377"/>
            <a:ext cx="7747000" cy="5245100"/>
          </a:xfrm>
          <a:prstGeom prst="rect">
            <a:avLst/>
          </a:prstGeom>
        </p:spPr>
      </p:pic>
      <p:sp>
        <p:nvSpPr>
          <p:cNvPr id="6" name="TextBox 5"/>
          <p:cNvSpPr txBox="1"/>
          <p:nvPr/>
        </p:nvSpPr>
        <p:spPr>
          <a:xfrm>
            <a:off x="9062515" y="1641018"/>
            <a:ext cx="2450021" cy="1569660"/>
          </a:xfrm>
          <a:prstGeom prst="rect">
            <a:avLst/>
          </a:prstGeom>
          <a:noFill/>
        </p:spPr>
        <p:txBody>
          <a:bodyPr wrap="square" rtlCol="0">
            <a:spAutoFit/>
          </a:bodyPr>
          <a:lstStyle/>
          <a:p>
            <a:r>
              <a:rPr lang="en-US" sz="3200" b="1" dirty="0" smtClean="0"/>
              <a:t>Query are not live arrays </a:t>
            </a:r>
            <a:endParaRPr lang="en-US" sz="3200" b="1" dirty="0"/>
          </a:p>
        </p:txBody>
      </p:sp>
      <p:cxnSp>
        <p:nvCxnSpPr>
          <p:cNvPr id="8" name="Straight Arrow Connector 7"/>
          <p:cNvCxnSpPr/>
          <p:nvPr/>
        </p:nvCxnSpPr>
        <p:spPr>
          <a:xfrm flipV="1">
            <a:off x="4069080" y="3718560"/>
            <a:ext cx="4053840" cy="7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88680" y="3383280"/>
            <a:ext cx="2240280" cy="646331"/>
          </a:xfrm>
          <a:prstGeom prst="rect">
            <a:avLst/>
          </a:prstGeom>
          <a:noFill/>
        </p:spPr>
        <p:txBody>
          <a:bodyPr wrap="square" rtlCol="0">
            <a:spAutoFit/>
          </a:bodyPr>
          <a:lstStyle/>
          <a:p>
            <a:r>
              <a:rPr lang="en-US" dirty="0" smtClean="0"/>
              <a:t>Search for nodes by the selector</a:t>
            </a:r>
            <a:endParaRPr lang="en-US" dirty="0"/>
          </a:p>
        </p:txBody>
      </p:sp>
      <p:sp>
        <p:nvSpPr>
          <p:cNvPr id="10" name="Rectangle 9"/>
          <p:cNvSpPr/>
          <p:nvPr/>
        </p:nvSpPr>
        <p:spPr>
          <a:xfrm>
            <a:off x="4527338" y="3797860"/>
            <a:ext cx="41042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4831080" y="4029611"/>
            <a:ext cx="3337560" cy="95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88680" y="4511040"/>
            <a:ext cx="1706880" cy="1200329"/>
          </a:xfrm>
          <a:prstGeom prst="rect">
            <a:avLst/>
          </a:prstGeom>
          <a:noFill/>
        </p:spPr>
        <p:txBody>
          <a:bodyPr wrap="square" rtlCol="0">
            <a:spAutoFit/>
          </a:bodyPr>
          <a:lstStyle/>
          <a:p>
            <a:r>
              <a:rPr lang="en-US" dirty="0" smtClean="0"/>
              <a:t>If we take it away then it only get the first element</a:t>
            </a:r>
            <a:endParaRPr lang="en-US" dirty="0"/>
          </a:p>
        </p:txBody>
      </p:sp>
    </p:spTree>
    <p:extLst>
      <p:ext uri="{BB962C8B-B14F-4D97-AF65-F5344CB8AC3E}">
        <p14:creationId xmlns:p14="http://schemas.microsoft.com/office/powerpoint/2010/main" val="515814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481"/>
            <a:ext cx="6111240" cy="1325563"/>
          </a:xfrm>
        </p:spPr>
        <p:txBody>
          <a:bodyPr/>
          <a:lstStyle/>
          <a:p>
            <a:r>
              <a:rPr lang="en-US" dirty="0" smtClean="0"/>
              <a:t>Positioning and animating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881" y="1900218"/>
            <a:ext cx="6896100" cy="42799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801" y="2171998"/>
            <a:ext cx="4831080" cy="3970318"/>
          </a:xfrm>
          <a:prstGeom prst="rect">
            <a:avLst/>
          </a:prstGeom>
          <a:noFill/>
        </p:spPr>
        <p:txBody>
          <a:bodyPr wrap="square" rtlCol="0">
            <a:spAutoFit/>
          </a:bodyPr>
          <a:lstStyle/>
          <a:p>
            <a:r>
              <a:rPr lang="en-US" dirty="0" smtClean="0"/>
              <a:t>Position style property</a:t>
            </a:r>
          </a:p>
          <a:p>
            <a:endParaRPr lang="en-US" dirty="0"/>
          </a:p>
          <a:p>
            <a:r>
              <a:rPr lang="en-US" dirty="0" smtClean="0"/>
              <a:t>Position: </a:t>
            </a:r>
            <a:r>
              <a:rPr lang="en-US" b="1" dirty="0" smtClean="0"/>
              <a:t>static</a:t>
            </a:r>
            <a:r>
              <a:rPr lang="en-US" dirty="0" smtClean="0"/>
              <a:t> – by default for all elements</a:t>
            </a:r>
          </a:p>
          <a:p>
            <a:endParaRPr lang="en-US" dirty="0"/>
          </a:p>
          <a:p>
            <a:r>
              <a:rPr lang="en-US" dirty="0" smtClean="0"/>
              <a:t>If we change it to </a:t>
            </a:r>
            <a:r>
              <a:rPr lang="en-US" b="1" dirty="0" smtClean="0"/>
              <a:t>relative</a:t>
            </a:r>
            <a:r>
              <a:rPr lang="en-US" dirty="0" smtClean="0"/>
              <a:t> element still take space in the document but now we can get access to the </a:t>
            </a:r>
            <a:r>
              <a:rPr lang="en-US" b="1" dirty="0" smtClean="0"/>
              <a:t>top</a:t>
            </a:r>
            <a:r>
              <a:rPr lang="en-US" dirty="0" smtClean="0"/>
              <a:t> and </a:t>
            </a:r>
            <a:r>
              <a:rPr lang="en-US" b="1" dirty="0" smtClean="0"/>
              <a:t>left</a:t>
            </a:r>
            <a:r>
              <a:rPr lang="en-US" dirty="0" smtClean="0"/>
              <a:t> properties.</a:t>
            </a:r>
          </a:p>
          <a:p>
            <a:endParaRPr lang="en-US" dirty="0" smtClean="0"/>
          </a:p>
          <a:p>
            <a:r>
              <a:rPr lang="en-US" dirty="0" smtClean="0"/>
              <a:t>Top-left are used to absolutely position it relative to the top-left corner of the nearest enclosing element that has a </a:t>
            </a:r>
            <a:r>
              <a:rPr lang="en-US" b="1" dirty="0" err="1" smtClean="0"/>
              <a:t>position:static</a:t>
            </a:r>
            <a:endParaRPr lang="en-US" b="1" dirty="0"/>
          </a:p>
          <a:p>
            <a:endParaRPr lang="en-US" dirty="0" smtClean="0"/>
          </a:p>
          <a:p>
            <a:endParaRPr lang="en-US" dirty="0"/>
          </a:p>
          <a:p>
            <a:endParaRPr lang="en-US" dirty="0"/>
          </a:p>
        </p:txBody>
      </p:sp>
      <p:sp>
        <p:nvSpPr>
          <p:cNvPr id="6" name="Rectangle 5"/>
          <p:cNvSpPr/>
          <p:nvPr/>
        </p:nvSpPr>
        <p:spPr>
          <a:xfrm>
            <a:off x="5533178" y="5592236"/>
            <a:ext cx="3610822" cy="2012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4541520" y="5793507"/>
            <a:ext cx="99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11407" y="5422553"/>
            <a:ext cx="2941320" cy="954107"/>
          </a:xfrm>
          <a:prstGeom prst="rect">
            <a:avLst/>
          </a:prstGeom>
          <a:noFill/>
        </p:spPr>
        <p:txBody>
          <a:bodyPr wrap="square" rtlCol="0">
            <a:spAutoFit/>
          </a:bodyPr>
          <a:lstStyle/>
          <a:p>
            <a:r>
              <a:rPr lang="en-US" sz="1400" dirty="0" smtClean="0"/>
              <a:t>This is the loop, it schedules de animation function to run whenever the browser is ready to repaint the screen</a:t>
            </a:r>
            <a:endParaRPr lang="en-US" sz="1400" dirty="0"/>
          </a:p>
        </p:txBody>
      </p:sp>
      <p:sp>
        <p:nvSpPr>
          <p:cNvPr id="10" name="Rectangle 9"/>
          <p:cNvSpPr/>
          <p:nvPr/>
        </p:nvSpPr>
        <p:spPr>
          <a:xfrm>
            <a:off x="5837978" y="5089749"/>
            <a:ext cx="3610822" cy="2012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032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2" name="Oval 11"/>
          <p:cNvSpPr/>
          <p:nvPr/>
        </p:nvSpPr>
        <p:spPr>
          <a:xfrm>
            <a:off x="755904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874776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982980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TextBox 14"/>
          <p:cNvSpPr txBox="1"/>
          <p:nvPr/>
        </p:nvSpPr>
        <p:spPr>
          <a:xfrm>
            <a:off x="6080760" y="764874"/>
            <a:ext cx="1066800" cy="461665"/>
          </a:xfrm>
          <a:prstGeom prst="rect">
            <a:avLst/>
          </a:prstGeom>
          <a:noFill/>
        </p:spPr>
        <p:txBody>
          <a:bodyPr wrap="square" rtlCol="0">
            <a:spAutoFit/>
          </a:bodyPr>
          <a:lstStyle/>
          <a:p>
            <a:r>
              <a:rPr lang="en-US" sz="1200" dirty="0" smtClean="0"/>
              <a:t>Get the node to animate</a:t>
            </a:r>
            <a:endParaRPr lang="en-US" sz="1200" dirty="0"/>
          </a:p>
        </p:txBody>
      </p:sp>
      <p:sp>
        <p:nvSpPr>
          <p:cNvPr id="16" name="TextBox 15"/>
          <p:cNvSpPr txBox="1"/>
          <p:nvPr/>
        </p:nvSpPr>
        <p:spPr>
          <a:xfrm>
            <a:off x="7269480" y="764874"/>
            <a:ext cx="1066800" cy="830997"/>
          </a:xfrm>
          <a:prstGeom prst="rect">
            <a:avLst/>
          </a:prstGeom>
          <a:noFill/>
        </p:spPr>
        <p:txBody>
          <a:bodyPr wrap="square" rtlCol="0">
            <a:spAutoFit/>
          </a:bodyPr>
          <a:lstStyle/>
          <a:p>
            <a:r>
              <a:rPr lang="en-US" sz="1200" dirty="0" err="1" smtClean="0"/>
              <a:t>Var</a:t>
            </a:r>
            <a:r>
              <a:rPr lang="en-US" sz="1200" dirty="0" smtClean="0"/>
              <a:t> for new Date and to store the movement</a:t>
            </a:r>
            <a:endParaRPr lang="en-US" sz="1200" dirty="0"/>
          </a:p>
        </p:txBody>
      </p:sp>
      <p:sp>
        <p:nvSpPr>
          <p:cNvPr id="17" name="TextBox 16"/>
          <p:cNvSpPr txBox="1"/>
          <p:nvPr/>
        </p:nvSpPr>
        <p:spPr>
          <a:xfrm>
            <a:off x="8610600" y="786683"/>
            <a:ext cx="1066800" cy="1200329"/>
          </a:xfrm>
          <a:prstGeom prst="rect">
            <a:avLst/>
          </a:prstGeom>
          <a:noFill/>
        </p:spPr>
        <p:txBody>
          <a:bodyPr wrap="square" rtlCol="0">
            <a:spAutoFit/>
          </a:bodyPr>
          <a:lstStyle/>
          <a:p>
            <a:r>
              <a:rPr lang="en-US" sz="1200" dirty="0" smtClean="0"/>
              <a:t>Create a function stores += the difference on the time on the counter</a:t>
            </a:r>
            <a:endParaRPr lang="en-US" sz="1200" dirty="0"/>
          </a:p>
        </p:txBody>
      </p:sp>
      <p:sp>
        <p:nvSpPr>
          <p:cNvPr id="18" name="TextBox 17"/>
          <p:cNvSpPr txBox="1"/>
          <p:nvPr/>
        </p:nvSpPr>
        <p:spPr>
          <a:xfrm>
            <a:off x="9673781" y="786683"/>
            <a:ext cx="1066800" cy="1200329"/>
          </a:xfrm>
          <a:prstGeom prst="rect">
            <a:avLst/>
          </a:prstGeom>
          <a:noFill/>
        </p:spPr>
        <p:txBody>
          <a:bodyPr wrap="square" rtlCol="0">
            <a:spAutoFit/>
          </a:bodyPr>
          <a:lstStyle/>
          <a:p>
            <a:r>
              <a:rPr lang="en-US" sz="1200" dirty="0" smtClean="0"/>
              <a:t>Set the attribute top or left to the node with position relative.</a:t>
            </a:r>
            <a:endParaRPr lang="en-US" sz="1200" dirty="0"/>
          </a:p>
        </p:txBody>
      </p:sp>
      <p:sp>
        <p:nvSpPr>
          <p:cNvPr id="19" name="Oval 18"/>
          <p:cNvSpPr/>
          <p:nvPr/>
        </p:nvSpPr>
        <p:spPr>
          <a:xfrm>
            <a:off x="11022139"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0" name="TextBox 19"/>
          <p:cNvSpPr txBox="1"/>
          <p:nvPr/>
        </p:nvSpPr>
        <p:spPr>
          <a:xfrm>
            <a:off x="10866120" y="786683"/>
            <a:ext cx="1066800" cy="1200329"/>
          </a:xfrm>
          <a:prstGeom prst="rect">
            <a:avLst/>
          </a:prstGeom>
          <a:noFill/>
        </p:spPr>
        <p:txBody>
          <a:bodyPr wrap="square" rtlCol="0">
            <a:spAutoFit/>
          </a:bodyPr>
          <a:lstStyle/>
          <a:p>
            <a:r>
              <a:rPr lang="en-US" sz="1200" dirty="0" smtClean="0"/>
              <a:t>Use </a:t>
            </a:r>
            <a:r>
              <a:rPr lang="en-US" sz="1200" dirty="0" err="1" smtClean="0"/>
              <a:t>requestanimationframe</a:t>
            </a:r>
            <a:r>
              <a:rPr lang="en-US" sz="1200" dirty="0" smtClean="0"/>
              <a:t> (function) to loop for the animation</a:t>
            </a:r>
            <a:endParaRPr lang="en-US" sz="1200" dirty="0"/>
          </a:p>
        </p:txBody>
      </p:sp>
    </p:spTree>
    <p:extLst>
      <p:ext uri="{BB962C8B-B14F-4D97-AF65-F5344CB8AC3E}">
        <p14:creationId xmlns:p14="http://schemas.microsoft.com/office/powerpoint/2010/main" val="3084245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handler</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0" y="843240"/>
            <a:ext cx="5154930" cy="369332"/>
          </a:xfrm>
          <a:prstGeom prst="rect">
            <a:avLst/>
          </a:prstGeom>
          <a:noFill/>
        </p:spPr>
        <p:txBody>
          <a:bodyPr wrap="square" rtlCol="0">
            <a:spAutoFit/>
          </a:bodyPr>
          <a:lstStyle/>
          <a:p>
            <a:r>
              <a:rPr lang="en-US" dirty="0" smtClean="0"/>
              <a:t>This </a:t>
            </a:r>
            <a:r>
              <a:rPr lang="en-US" smtClean="0"/>
              <a:t>are functions </a:t>
            </a:r>
            <a:r>
              <a:rPr lang="en-US" dirty="0" smtClean="0"/>
              <a:t>as handlers for </a:t>
            </a:r>
            <a:r>
              <a:rPr lang="en-US" smtClean="0"/>
              <a:t>specific events </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7"/>
            <a:ext cx="6578600" cy="1473200"/>
          </a:xfrm>
          <a:prstGeom prst="rect">
            <a:avLst/>
          </a:prstGeom>
        </p:spPr>
      </p:pic>
      <p:sp>
        <p:nvSpPr>
          <p:cNvPr id="6" name="TextBox 5"/>
          <p:cNvSpPr txBox="1"/>
          <p:nvPr/>
        </p:nvSpPr>
        <p:spPr>
          <a:xfrm>
            <a:off x="8789670" y="1430139"/>
            <a:ext cx="3128010" cy="1477328"/>
          </a:xfrm>
          <a:prstGeom prst="rect">
            <a:avLst/>
          </a:prstGeom>
          <a:noFill/>
        </p:spPr>
        <p:txBody>
          <a:bodyPr wrap="square" rtlCol="0">
            <a:spAutoFit/>
          </a:bodyPr>
          <a:lstStyle/>
          <a:p>
            <a:r>
              <a:rPr lang="en-US" dirty="0" smtClean="0"/>
              <a:t>Every Nod of the DOM has a event Listener and allows to listen specific on that element, so that is not a global click but </a:t>
            </a:r>
            <a:r>
              <a:rPr lang="en-US" smtClean="0"/>
              <a:t>a element click</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870" y="3312160"/>
            <a:ext cx="5842000" cy="2108200"/>
          </a:xfrm>
          <a:prstGeom prst="rect">
            <a:avLst/>
          </a:prstGeom>
        </p:spPr>
      </p:pic>
    </p:spTree>
    <p:extLst>
      <p:ext uri="{BB962C8B-B14F-4D97-AF65-F5344CB8AC3E}">
        <p14:creationId xmlns:p14="http://schemas.microsoft.com/office/powerpoint/2010/main" val="12590428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515600" cy="1325563"/>
          </a:xfrm>
        </p:spPr>
        <p:txBody>
          <a:bodyPr/>
          <a:lstStyle/>
          <a:p>
            <a:r>
              <a:rPr lang="en-US" dirty="0" smtClean="0"/>
              <a:t>Event object and propagation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9" y="2457786"/>
            <a:ext cx="6985000" cy="3162300"/>
          </a:xfrm>
          <a:prstGeom prst="rect">
            <a:avLst/>
          </a:prstGeom>
        </p:spPr>
      </p:pic>
      <p:sp>
        <p:nvSpPr>
          <p:cNvPr id="7" name="TextBox 6"/>
          <p:cNvSpPr txBox="1"/>
          <p:nvPr/>
        </p:nvSpPr>
        <p:spPr>
          <a:xfrm>
            <a:off x="8119241" y="468556"/>
            <a:ext cx="3916740" cy="3139321"/>
          </a:xfrm>
          <a:prstGeom prst="rect">
            <a:avLst/>
          </a:prstGeom>
          <a:noFill/>
        </p:spPr>
        <p:txBody>
          <a:bodyPr wrap="square" rtlCol="0">
            <a:spAutoFit/>
          </a:bodyPr>
          <a:lstStyle/>
          <a:p>
            <a:r>
              <a:rPr lang="en-US" dirty="0" smtClean="0"/>
              <a:t>The event are objects and have properties the most important one </a:t>
            </a:r>
          </a:p>
          <a:p>
            <a:endParaRPr lang="en-US" dirty="0"/>
          </a:p>
          <a:p>
            <a:r>
              <a:rPr lang="en-US" dirty="0" smtClean="0"/>
              <a:t>Which and target return a number\</a:t>
            </a:r>
          </a:p>
          <a:p>
            <a:r>
              <a:rPr lang="en-US" dirty="0" smtClean="0"/>
              <a:t>Which: </a:t>
            </a:r>
          </a:p>
          <a:p>
            <a:r>
              <a:rPr lang="en-US" dirty="0" smtClean="0"/>
              <a:t>1 for left click</a:t>
            </a:r>
          </a:p>
          <a:p>
            <a:r>
              <a:rPr lang="en-US" dirty="0" smtClean="0"/>
              <a:t>2 middle click</a:t>
            </a:r>
          </a:p>
          <a:p>
            <a:r>
              <a:rPr lang="en-US" dirty="0" smtClean="0"/>
              <a:t>3 </a:t>
            </a:r>
            <a:r>
              <a:rPr lang="en-US" dirty="0"/>
              <a:t>right </a:t>
            </a:r>
            <a:r>
              <a:rPr lang="en-US" dirty="0" smtClean="0"/>
              <a:t>click</a:t>
            </a:r>
          </a:p>
          <a:p>
            <a:endParaRPr lang="en-US" dirty="0"/>
          </a:p>
          <a:p>
            <a:r>
              <a:rPr lang="en-US" dirty="0" smtClean="0"/>
              <a:t>Target: returns the node that started the event</a:t>
            </a:r>
          </a:p>
        </p:txBody>
      </p:sp>
      <p:sp>
        <p:nvSpPr>
          <p:cNvPr id="8" name="Rectangle 7"/>
          <p:cNvSpPr/>
          <p:nvPr/>
        </p:nvSpPr>
        <p:spPr>
          <a:xfrm>
            <a:off x="6164317" y="3229418"/>
            <a:ext cx="788276" cy="2232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731876" y="3607877"/>
            <a:ext cx="457200" cy="475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05752" y="4209393"/>
            <a:ext cx="2790496" cy="646331"/>
          </a:xfrm>
          <a:prstGeom prst="rect">
            <a:avLst/>
          </a:prstGeom>
          <a:noFill/>
        </p:spPr>
        <p:txBody>
          <a:bodyPr wrap="square" rtlCol="0">
            <a:spAutoFit/>
          </a:bodyPr>
          <a:lstStyle/>
          <a:p>
            <a:r>
              <a:rPr lang="en-US" dirty="0" smtClean="0"/>
              <a:t>This is the event capture by the listener </a:t>
            </a:r>
            <a:endParaRPr lang="en-US" dirty="0"/>
          </a:p>
        </p:txBody>
      </p:sp>
    </p:spTree>
    <p:extLst>
      <p:ext uri="{BB962C8B-B14F-4D97-AF65-F5344CB8AC3E}">
        <p14:creationId xmlns:p14="http://schemas.microsoft.com/office/powerpoint/2010/main" val="19713438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object and propagation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23291" y="2156644"/>
            <a:ext cx="6292312" cy="3313778"/>
          </a:xfrm>
          <a:prstGeom prst="rect">
            <a:avLst/>
          </a:prstGeom>
          <a:noFill/>
          <a:ln w="38100">
            <a:solidFill>
              <a:srgbClr val="D7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3066" y="2506358"/>
            <a:ext cx="3838859" cy="2839717"/>
          </a:xfrm>
          <a:prstGeom prst="rect">
            <a:avLst/>
          </a:prstGeom>
          <a:noFill/>
          <a:ln w="38100">
            <a:solidFill>
              <a:srgbClr val="738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38499" y="3213678"/>
            <a:ext cx="1799853" cy="1158062"/>
          </a:xfrm>
          <a:prstGeom prst="rect">
            <a:avLst/>
          </a:prstGeom>
          <a:solidFill>
            <a:srgbClr val="96C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nut 6"/>
          <p:cNvSpPr/>
          <p:nvPr/>
        </p:nvSpPr>
        <p:spPr>
          <a:xfrm>
            <a:off x="4513021" y="2806155"/>
            <a:ext cx="2439878" cy="243987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5532496" y="3813533"/>
            <a:ext cx="436951" cy="436951"/>
          </a:xfrm>
          <a:prstGeom prst="ellipse">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4760010" y="3048194"/>
            <a:ext cx="1971868" cy="197186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5001005" y="3287070"/>
            <a:ext cx="1489878" cy="148987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Donut 11"/>
          <p:cNvSpPr/>
          <p:nvPr/>
        </p:nvSpPr>
        <p:spPr>
          <a:xfrm>
            <a:off x="5200028" y="3470328"/>
            <a:ext cx="1112846" cy="1112846"/>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4" name="Straight Arrow Connector 13"/>
          <p:cNvCxnSpPr>
            <a:endCxn id="8" idx="7"/>
          </p:cNvCxnSpPr>
          <p:nvPr/>
        </p:nvCxnSpPr>
        <p:spPr>
          <a:xfrm flipH="1">
            <a:off x="5905457" y="1907628"/>
            <a:ext cx="1551633" cy="1969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6447" y="1346554"/>
            <a:ext cx="2668436" cy="369332"/>
          </a:xfrm>
          <a:prstGeom prst="rect">
            <a:avLst/>
          </a:prstGeom>
          <a:noFill/>
        </p:spPr>
        <p:txBody>
          <a:bodyPr wrap="square" rtlCol="0">
            <a:spAutoFit/>
          </a:bodyPr>
          <a:lstStyle/>
          <a:p>
            <a:r>
              <a:rPr lang="en-US" dirty="0" smtClean="0"/>
              <a:t>click</a:t>
            </a:r>
            <a:endParaRPr lang="en-US" dirty="0"/>
          </a:p>
        </p:txBody>
      </p:sp>
      <p:sp>
        <p:nvSpPr>
          <p:cNvPr id="16" name="TextBox 15"/>
          <p:cNvSpPr txBox="1"/>
          <p:nvPr/>
        </p:nvSpPr>
        <p:spPr>
          <a:xfrm>
            <a:off x="9269317" y="213360"/>
            <a:ext cx="2613942" cy="1477328"/>
          </a:xfrm>
          <a:prstGeom prst="rect">
            <a:avLst/>
          </a:prstGeom>
          <a:noFill/>
        </p:spPr>
        <p:txBody>
          <a:bodyPr wrap="square" rtlCol="0">
            <a:spAutoFit/>
          </a:bodyPr>
          <a:lstStyle/>
          <a:p>
            <a:r>
              <a:rPr lang="en-US" dirty="0" smtClean="0"/>
              <a:t>First event that takes the event handle and then the second object if it also has a </a:t>
            </a:r>
            <a:r>
              <a:rPr lang="en-US" smtClean="0"/>
              <a:t>event handler </a:t>
            </a:r>
            <a:r>
              <a:rPr lang="en-US" dirty="0" smtClean="0"/>
              <a:t>would be activated</a:t>
            </a:r>
            <a:endParaRPr lang="en-US" dirty="0"/>
          </a:p>
        </p:txBody>
      </p:sp>
    </p:spTree>
    <p:extLst>
      <p:ext uri="{BB962C8B-B14F-4D97-AF65-F5344CB8AC3E}">
        <p14:creationId xmlns:p14="http://schemas.microsoft.com/office/powerpoint/2010/main" val="17818041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00" y="2222500"/>
            <a:ext cx="7137400" cy="33274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Event object and propagation</a:t>
            </a:r>
            <a:endParaRPr lang="en-US" dirty="0"/>
          </a:p>
        </p:txBody>
      </p:sp>
      <p:sp>
        <p:nvSpPr>
          <p:cNvPr id="6" name="Rectangle 5"/>
          <p:cNvSpPr/>
          <p:nvPr/>
        </p:nvSpPr>
        <p:spPr>
          <a:xfrm>
            <a:off x="3531475" y="3216166"/>
            <a:ext cx="4745421" cy="266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14799" y="4774438"/>
            <a:ext cx="2049517" cy="27052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2774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target attribute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050" y="2865820"/>
            <a:ext cx="7327900" cy="2387600"/>
          </a:xfrm>
          <a:prstGeom prst="rect">
            <a:avLst/>
          </a:prstGeom>
        </p:spPr>
      </p:pic>
      <p:sp>
        <p:nvSpPr>
          <p:cNvPr id="5" name="Rectangle 4"/>
          <p:cNvSpPr/>
          <p:nvPr/>
        </p:nvSpPr>
        <p:spPr>
          <a:xfrm>
            <a:off x="4256691" y="4143817"/>
            <a:ext cx="709448" cy="2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713890" y="4430110"/>
            <a:ext cx="346841" cy="82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82359" y="5423338"/>
            <a:ext cx="2222938" cy="369332"/>
          </a:xfrm>
          <a:prstGeom prst="rect">
            <a:avLst/>
          </a:prstGeom>
          <a:noFill/>
        </p:spPr>
        <p:txBody>
          <a:bodyPr wrap="square" rtlCol="0">
            <a:spAutoFit/>
          </a:bodyPr>
          <a:lstStyle/>
          <a:p>
            <a:r>
              <a:rPr lang="en-US" dirty="0" smtClean="0"/>
              <a:t>Returns a node</a:t>
            </a:r>
            <a:endParaRPr lang="en-US" dirty="0"/>
          </a:p>
        </p:txBody>
      </p:sp>
      <p:sp>
        <p:nvSpPr>
          <p:cNvPr id="9" name="Rectangle 8"/>
          <p:cNvSpPr/>
          <p:nvPr/>
        </p:nvSpPr>
        <p:spPr>
          <a:xfrm>
            <a:off x="6550573" y="4143817"/>
            <a:ext cx="796158" cy="2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7346731" y="2865820"/>
            <a:ext cx="945931" cy="119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59750" y="2496488"/>
            <a:ext cx="3200400" cy="646331"/>
          </a:xfrm>
          <a:prstGeom prst="rect">
            <a:avLst/>
          </a:prstGeom>
          <a:noFill/>
        </p:spPr>
        <p:txBody>
          <a:bodyPr wrap="square" rtlCol="0">
            <a:spAutoFit/>
          </a:bodyPr>
          <a:lstStyle/>
          <a:p>
            <a:r>
              <a:rPr lang="en-US" dirty="0" smtClean="0"/>
              <a:t>Name of the html element, always in capital letters</a:t>
            </a:r>
            <a:endParaRPr lang="en-US" dirty="0"/>
          </a:p>
        </p:txBody>
      </p:sp>
    </p:spTree>
    <p:extLst>
      <p:ext uri="{BB962C8B-B14F-4D97-AF65-F5344CB8AC3E}">
        <p14:creationId xmlns:p14="http://schemas.microsoft.com/office/powerpoint/2010/main" val="1417126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68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33" y="2008845"/>
            <a:ext cx="6845300" cy="2819400"/>
          </a:xfrm>
          <a:prstGeom prst="rect">
            <a:avLst/>
          </a:prstGeom>
        </p:spPr>
      </p:pic>
      <p:sp>
        <p:nvSpPr>
          <p:cNvPr id="7" name="Rectangle 6"/>
          <p:cNvSpPr/>
          <p:nvPr/>
        </p:nvSpPr>
        <p:spPr>
          <a:xfrm>
            <a:off x="2786772" y="2727434"/>
            <a:ext cx="2526207" cy="29954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875986" y="365125"/>
            <a:ext cx="2758966" cy="1200329"/>
          </a:xfrm>
          <a:prstGeom prst="rect">
            <a:avLst/>
          </a:prstGeom>
          <a:noFill/>
        </p:spPr>
        <p:txBody>
          <a:bodyPr wrap="square" rtlCol="0">
            <a:spAutoFit/>
          </a:bodyPr>
          <a:lstStyle/>
          <a:p>
            <a:r>
              <a:rPr lang="en-US" dirty="0" smtClean="0"/>
              <a:t>The key event attribute </a:t>
            </a:r>
            <a:r>
              <a:rPr lang="en-US" dirty="0" err="1" smtClean="0"/>
              <a:t>KeyCode</a:t>
            </a:r>
            <a:r>
              <a:rPr lang="en-US" dirty="0" smtClean="0"/>
              <a:t> help us to know what was the key that was pressed </a:t>
            </a:r>
            <a:endParaRPr lang="en-US" dirty="0"/>
          </a:p>
        </p:txBody>
      </p:sp>
    </p:spTree>
    <p:extLst>
      <p:ext uri="{BB962C8B-B14F-4D97-AF65-F5344CB8AC3E}">
        <p14:creationId xmlns:p14="http://schemas.microsoft.com/office/powerpoint/2010/main" val="20116628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992" y="1284453"/>
            <a:ext cx="5943600" cy="1943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42" y="4318823"/>
            <a:ext cx="6946900" cy="1727200"/>
          </a:xfrm>
          <a:prstGeom prst="rect">
            <a:avLst/>
          </a:prstGeom>
        </p:spPr>
      </p:pic>
      <p:cxnSp>
        <p:nvCxnSpPr>
          <p:cNvPr id="8" name="Straight Connector 7"/>
          <p:cNvCxnSpPr/>
          <p:nvPr/>
        </p:nvCxnSpPr>
        <p:spPr>
          <a:xfrm flipV="1">
            <a:off x="2427890" y="3610303"/>
            <a:ext cx="8529144" cy="3153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2000" y="2059315"/>
            <a:ext cx="4745421" cy="266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01863" y="4915887"/>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93525" y="1828033"/>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13834" y="385599"/>
            <a:ext cx="1907408" cy="646331"/>
          </a:xfrm>
          <a:prstGeom prst="rect">
            <a:avLst/>
          </a:prstGeom>
          <a:noFill/>
        </p:spPr>
        <p:txBody>
          <a:bodyPr wrap="square" rtlCol="0">
            <a:spAutoFit/>
          </a:bodyPr>
          <a:lstStyle/>
          <a:p>
            <a:r>
              <a:rPr lang="en-US" dirty="0" smtClean="0"/>
              <a:t>To know what key </a:t>
            </a:r>
            <a:r>
              <a:rPr lang="en-US" smtClean="0"/>
              <a:t>was pressed </a:t>
            </a:r>
            <a:endParaRPr lang="en-US"/>
          </a:p>
        </p:txBody>
      </p:sp>
      <p:sp>
        <p:nvSpPr>
          <p:cNvPr id="13" name="TextBox 12"/>
          <p:cNvSpPr txBox="1"/>
          <p:nvPr/>
        </p:nvSpPr>
        <p:spPr>
          <a:xfrm>
            <a:off x="8955033" y="3823715"/>
            <a:ext cx="1907408" cy="646331"/>
          </a:xfrm>
          <a:prstGeom prst="rect">
            <a:avLst/>
          </a:prstGeom>
          <a:noFill/>
        </p:spPr>
        <p:txBody>
          <a:bodyPr wrap="square" rtlCol="0">
            <a:spAutoFit/>
          </a:bodyPr>
          <a:lstStyle/>
          <a:p>
            <a:r>
              <a:rPr lang="en-US" dirty="0" smtClean="0"/>
              <a:t>To know </a:t>
            </a:r>
            <a:r>
              <a:rPr lang="en-US" smtClean="0"/>
              <a:t>what text was generated</a:t>
            </a:r>
            <a:endParaRPr lang="en-US" dirty="0"/>
          </a:p>
        </p:txBody>
      </p:sp>
      <p:cxnSp>
        <p:nvCxnSpPr>
          <p:cNvPr id="15" name="Straight Arrow Connector 14"/>
          <p:cNvCxnSpPr>
            <a:endCxn id="13" idx="1"/>
          </p:cNvCxnSpPr>
          <p:nvPr/>
        </p:nvCxnSpPr>
        <p:spPr>
          <a:xfrm flipV="1">
            <a:off x="6500649" y="4146881"/>
            <a:ext cx="2454384" cy="769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6716111" y="708765"/>
            <a:ext cx="1497723" cy="109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51890" y="5157247"/>
            <a:ext cx="5667702" cy="26368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6270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11" y="365125"/>
            <a:ext cx="5740400" cy="3187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52825"/>
            <a:ext cx="6070600" cy="2438400"/>
          </a:xfrm>
          <a:prstGeom prst="rect">
            <a:avLst/>
          </a:prstGeom>
        </p:spPr>
      </p:pic>
      <p:sp>
        <p:nvSpPr>
          <p:cNvPr id="6" name="Rectangle 5"/>
          <p:cNvSpPr/>
          <p:nvPr/>
        </p:nvSpPr>
        <p:spPr>
          <a:xfrm>
            <a:off x="3334844" y="3920633"/>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15644" y="4425184"/>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56363" y="4656465"/>
            <a:ext cx="751665" cy="26237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17560" y="4924616"/>
            <a:ext cx="751665" cy="26237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3594538" y="3147932"/>
            <a:ext cx="94593" cy="68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497" y="2268839"/>
            <a:ext cx="1702675" cy="923330"/>
          </a:xfrm>
          <a:prstGeom prst="rect">
            <a:avLst/>
          </a:prstGeom>
          <a:noFill/>
        </p:spPr>
        <p:txBody>
          <a:bodyPr wrap="square" rtlCol="0">
            <a:spAutoFit/>
          </a:bodyPr>
          <a:lstStyle/>
          <a:p>
            <a:r>
              <a:rPr lang="en-US" dirty="0" err="1" smtClean="0"/>
              <a:t>Mousedown</a:t>
            </a:r>
            <a:r>
              <a:rPr lang="en-US" dirty="0" smtClean="0"/>
              <a:t> and </a:t>
            </a:r>
            <a:r>
              <a:rPr lang="en-US" dirty="0" err="1" smtClean="0"/>
              <a:t>mouseup</a:t>
            </a:r>
            <a:endParaRPr lang="en-US" dirty="0" smtClean="0"/>
          </a:p>
          <a:p>
            <a:r>
              <a:rPr lang="en-US" dirty="0" err="1" smtClean="0"/>
              <a:t>dbclick</a:t>
            </a:r>
            <a:endParaRPr lang="en-US" dirty="0"/>
          </a:p>
        </p:txBody>
      </p:sp>
      <p:cxnSp>
        <p:nvCxnSpPr>
          <p:cNvPr id="14" name="Straight Arrow Connector 13"/>
          <p:cNvCxnSpPr>
            <a:stCxn id="8" idx="3"/>
          </p:cNvCxnSpPr>
          <p:nvPr/>
        </p:nvCxnSpPr>
        <p:spPr>
          <a:xfrm flipV="1">
            <a:off x="5108028" y="4191912"/>
            <a:ext cx="2743200" cy="59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086835" y="3571696"/>
            <a:ext cx="2186152" cy="1200329"/>
          </a:xfrm>
          <a:prstGeom prst="rect">
            <a:avLst/>
          </a:prstGeom>
          <a:noFill/>
        </p:spPr>
        <p:txBody>
          <a:bodyPr wrap="square" rtlCol="0">
            <a:spAutoFit/>
          </a:bodyPr>
          <a:lstStyle/>
          <a:p>
            <a:r>
              <a:rPr lang="en-US" dirty="0" smtClean="0"/>
              <a:t>It Give us the coordinate of the place where the user lick the mouse</a:t>
            </a:r>
            <a:endParaRPr lang="en-US" dirty="0"/>
          </a:p>
        </p:txBody>
      </p:sp>
    </p:spTree>
    <p:extLst>
      <p:ext uri="{BB962C8B-B14F-4D97-AF65-F5344CB8AC3E}">
        <p14:creationId xmlns:p14="http://schemas.microsoft.com/office/powerpoint/2010/main" val="13761080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245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4655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929369" y="3377292"/>
            <a:ext cx="3448050" cy="495300"/>
          </a:xfrm>
          <a:prstGeom prst="rect">
            <a:avLst/>
          </a:prstGeom>
        </p:spPr>
      </p:pic>
      <p:pic>
        <p:nvPicPr>
          <p:cNvPr id="10" name="Imagen 9"/>
          <p:cNvPicPr>
            <a:picLocks noChangeAspect="1"/>
          </p:cNvPicPr>
          <p:nvPr/>
        </p:nvPicPr>
        <p:blipFill>
          <a:blip r:embed="rId3"/>
          <a:stretch>
            <a:fillRect/>
          </a:stretch>
        </p:blipFill>
        <p:spPr>
          <a:xfrm>
            <a:off x="1572304" y="3872592"/>
            <a:ext cx="3505200" cy="3171825"/>
          </a:xfrm>
          <a:prstGeom prst="rect">
            <a:avLst/>
          </a:prstGeom>
        </p:spPr>
      </p:pic>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6912" y="107314"/>
            <a:ext cx="766945" cy="76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977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148243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normAutofit fontScale="40000" lnSpcReduction="20000"/>
          </a:bodyPr>
          <a:lstStyle/>
          <a:p>
            <a:pPr lvl="0"/>
            <a:r>
              <a:rPr lang="en-US" dirty="0"/>
              <a:t>Arrays are list of values. Arrays can contain strings, numbers, </a:t>
            </a:r>
            <a:r>
              <a:rPr lang="en-US" dirty="0" err="1"/>
              <a:t>booleans</a:t>
            </a:r>
            <a:r>
              <a:rPr lang="en-US" dirty="0"/>
              <a:t>, functions and objects</a:t>
            </a:r>
            <a:r>
              <a:rPr lang="en-US" dirty="0" smtClean="0"/>
              <a:t>. </a:t>
            </a:r>
            <a:r>
              <a:rPr kumimoji="0" lang="es-CO" altLang="es-CO" b="0" i="0" u="none" strike="noStrike" cap="none" normalizeH="0" baseline="0" dirty="0" err="1" smtClean="0">
                <a:ln>
                  <a:noFill/>
                </a:ln>
                <a:effectLst/>
                <a:latin typeface="Menlo"/>
              </a:rPr>
              <a:t>var</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 = ['Josh', 'Peter', 'Tom'];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[0]); //</a:t>
            </a:r>
            <a:r>
              <a:rPr kumimoji="0" lang="es-CO" altLang="es-CO" b="0" i="0" u="none" strike="noStrike" cap="none" normalizeH="0" baseline="0" dirty="0" err="1" smtClean="0">
                <a:ln>
                  <a:noFill/>
                </a:ln>
                <a:effectLst/>
                <a:latin typeface="Menlo"/>
              </a:rPr>
              <a:t>Accessing</a:t>
            </a:r>
            <a:r>
              <a:rPr kumimoji="0" lang="es-CO" altLang="es-CO" b="0" i="0" u="none" strike="noStrike" cap="none" normalizeH="0" baseline="0" dirty="0" smtClean="0">
                <a:ln>
                  <a:noFill/>
                </a:ln>
                <a:effectLst/>
                <a:latin typeface="Menlo"/>
              </a:rPr>
              <a:t> non </a:t>
            </a:r>
            <a:r>
              <a:rPr kumimoji="0" lang="es-CO" altLang="es-CO" b="0" i="0" u="none" strike="noStrike" cap="none" normalizeH="0" baseline="0" dirty="0" err="1" smtClean="0">
                <a:ln>
                  <a:noFill/>
                </a:ln>
                <a:effectLst/>
                <a:latin typeface="Menlo"/>
              </a:rPr>
              <a:t>existing</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item</a:t>
            </a:r>
            <a:r>
              <a:rPr kumimoji="0" lang="es-CO" altLang="es-CO" b="0" i="0" u="none" strike="noStrike" cap="none" normalizeH="0" baseline="0" dirty="0" smtClean="0">
                <a:ln>
                  <a:noFill/>
                </a:ln>
                <a:effectLst/>
                <a:latin typeface="Menlo"/>
              </a:rPr>
              <a:t>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[3]);</a:t>
            </a:r>
            <a:r>
              <a:rPr kumimoji="0" lang="es-CO" altLang="es-CO" b="0" i="0" u="none" strike="noStrike" cap="none" normalizeH="0" baseline="0" dirty="0" smtClean="0">
                <a:ln>
                  <a:noFill/>
                </a:ln>
                <a:effectLst/>
              </a:rPr>
              <a:t> </a:t>
            </a:r>
            <a:endParaRPr lang="en-US" dirty="0" smtClean="0"/>
          </a:p>
          <a:p>
            <a:r>
              <a:rPr lang="en-US" dirty="0"/>
              <a:t>We can add new item into array with function push</a:t>
            </a:r>
            <a:r>
              <a:rPr lang="en-US" dirty="0" smtClean="0"/>
              <a:t>():</a:t>
            </a:r>
          </a:p>
          <a:p>
            <a:endParaRPr lang="en-US" dirty="0"/>
          </a:p>
          <a:p>
            <a:r>
              <a:rPr lang="en-US" dirty="0" err="1" smtClean="0"/>
              <a:t>var</a:t>
            </a:r>
            <a:r>
              <a:rPr lang="en-US" dirty="0" smtClean="0"/>
              <a:t> names = ['Josh', 'Peter', 'Tom'];</a:t>
            </a:r>
          </a:p>
          <a:p>
            <a:r>
              <a:rPr lang="en-US" dirty="0" smtClean="0"/>
              <a:t>console.log(names[1]);</a:t>
            </a:r>
          </a:p>
          <a:p>
            <a:r>
              <a:rPr lang="en-US" dirty="0" smtClean="0"/>
              <a:t>//rename Peter to John</a:t>
            </a:r>
          </a:p>
          <a:p>
            <a:r>
              <a:rPr lang="en-US" dirty="0" smtClean="0"/>
              <a:t>names[1] = 'John';</a:t>
            </a:r>
          </a:p>
          <a:p>
            <a:r>
              <a:rPr lang="en-US" dirty="0" smtClean="0"/>
              <a:t>console.log(names[1]);</a:t>
            </a:r>
          </a:p>
          <a:p>
            <a:pPr marL="0" indent="0">
              <a:buNone/>
            </a:pPr>
            <a:endParaRPr lang="en-US" dirty="0"/>
          </a:p>
          <a:p>
            <a:pPr marL="0" indent="0">
              <a:buNone/>
            </a:pPr>
            <a:r>
              <a:rPr lang="en-US" dirty="0"/>
              <a:t>We can find out how many items are in array with property </a:t>
            </a:r>
            <a:r>
              <a:rPr lang="en-US" i="1" dirty="0"/>
              <a:t>length</a:t>
            </a:r>
            <a:r>
              <a:rPr lang="en-US" dirty="0" smtClean="0"/>
              <a:t>:</a:t>
            </a:r>
          </a:p>
          <a:p>
            <a:pPr marL="0" indent="0">
              <a:buNone/>
            </a:pPr>
            <a:endParaRPr lang="en-US" dirty="0"/>
          </a:p>
          <a:p>
            <a:pPr marL="0" indent="0">
              <a:buNone/>
            </a:pPr>
            <a:r>
              <a:rPr lang="en-US" dirty="0" err="1" smtClean="0"/>
              <a:t>var</a:t>
            </a:r>
            <a:r>
              <a:rPr lang="en-US" dirty="0" smtClean="0"/>
              <a:t> fruits = ['apple', 'orange', 'banana'];console.log(fruits[1]);</a:t>
            </a:r>
          </a:p>
          <a:p>
            <a:pPr marL="0" indent="0">
              <a:buNone/>
            </a:pPr>
            <a:endParaRPr lang="en-US" dirty="0" smtClean="0"/>
          </a:p>
          <a:p>
            <a:pPr marL="0" indent="0">
              <a:buNone/>
            </a:pPr>
            <a:r>
              <a:rPr kumimoji="0" lang="es-CO" altLang="es-CO" b="0" i="0" u="none" strike="noStrike" cap="none" normalizeH="0" baseline="0" dirty="0" err="1" smtClean="0">
                <a:ln>
                  <a:noFill/>
                </a:ln>
                <a:effectLst/>
                <a:latin typeface="Menlo"/>
              </a:rPr>
              <a:t>Good</a:t>
            </a:r>
            <a:endParaRPr kumimoji="0" lang="es-CO" altLang="es-CO" b="0" i="0" u="none" strike="noStrike" cap="none" normalizeH="0" baseline="0" dirty="0" smtClean="0">
              <a:ln>
                <a:noFill/>
              </a:ln>
              <a:effectLst/>
              <a:latin typeface="Menlo"/>
            </a:endParaRP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if</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someValue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condition</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code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a:t>
            </a:r>
            <a:endParaRPr lang="en-US" dirty="0"/>
          </a:p>
          <a:p>
            <a:pPr marL="0" indent="0">
              <a:buNone/>
            </a:pPr>
            <a:endParaRPr lang="en-US" dirty="0" smtClean="0"/>
          </a:p>
          <a:p>
            <a:endParaRPr lang="en-GB" dirty="0"/>
          </a:p>
        </p:txBody>
      </p:sp>
      <p:sp>
        <p:nvSpPr>
          <p:cNvPr id="4" name="Rectangle 1"/>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59350"/>
            <a:ext cx="64120" cy="1384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75715E"/>
                </a:solidFill>
                <a:effectLst/>
                <a:latin typeface="Menlo"/>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8468746" y="556501"/>
            <a:ext cx="3467100" cy="1876425"/>
          </a:xfrm>
          <a:prstGeom prst="rect">
            <a:avLst/>
          </a:prstGeom>
        </p:spPr>
      </p:pic>
      <p:pic>
        <p:nvPicPr>
          <p:cNvPr id="10" name="Imagen 9"/>
          <p:cNvPicPr>
            <a:picLocks noChangeAspect="1"/>
          </p:cNvPicPr>
          <p:nvPr/>
        </p:nvPicPr>
        <p:blipFill>
          <a:blip r:embed="rId3"/>
          <a:stretch>
            <a:fillRect/>
          </a:stretch>
        </p:blipFill>
        <p:spPr>
          <a:xfrm>
            <a:off x="8525896" y="2502253"/>
            <a:ext cx="3409950" cy="1000125"/>
          </a:xfrm>
          <a:prstGeom prst="rect">
            <a:avLst/>
          </a:prstGeom>
        </p:spPr>
      </p:pic>
      <p:pic>
        <p:nvPicPr>
          <p:cNvPr id="11" name="Imagen 10"/>
          <p:cNvPicPr>
            <a:picLocks noChangeAspect="1"/>
          </p:cNvPicPr>
          <p:nvPr/>
        </p:nvPicPr>
        <p:blipFill>
          <a:blip r:embed="rId4"/>
          <a:stretch>
            <a:fillRect/>
          </a:stretch>
        </p:blipFill>
        <p:spPr>
          <a:xfrm>
            <a:off x="8525896" y="3571705"/>
            <a:ext cx="3429000" cy="1019175"/>
          </a:xfrm>
          <a:prstGeom prst="rect">
            <a:avLst/>
          </a:prstGeom>
        </p:spPr>
      </p:pic>
      <p:pic>
        <p:nvPicPr>
          <p:cNvPr id="12" name="Imagen 11"/>
          <p:cNvPicPr>
            <a:picLocks noChangeAspect="1"/>
          </p:cNvPicPr>
          <p:nvPr/>
        </p:nvPicPr>
        <p:blipFill>
          <a:blip r:embed="rId5"/>
          <a:stretch>
            <a:fillRect/>
          </a:stretch>
        </p:blipFill>
        <p:spPr>
          <a:xfrm>
            <a:off x="8525896" y="4695131"/>
            <a:ext cx="3438525" cy="838200"/>
          </a:xfrm>
          <a:prstGeom prst="rect">
            <a:avLst/>
          </a:prstGeom>
        </p:spPr>
      </p:pic>
      <p:pic>
        <p:nvPicPr>
          <p:cNvPr id="13" name="Imagen 12"/>
          <p:cNvPicPr>
            <a:picLocks noChangeAspect="1"/>
          </p:cNvPicPr>
          <p:nvPr/>
        </p:nvPicPr>
        <p:blipFill>
          <a:blip r:embed="rId6"/>
          <a:stretch>
            <a:fillRect/>
          </a:stretch>
        </p:blipFill>
        <p:spPr>
          <a:xfrm>
            <a:off x="4281487" y="3576467"/>
            <a:ext cx="3629025" cy="2028825"/>
          </a:xfrm>
          <a:prstGeom prst="rect">
            <a:avLst/>
          </a:prstGeom>
        </p:spPr>
      </p:pic>
      <p:pic>
        <p:nvPicPr>
          <p:cNvPr id="14" name="Imagen 13"/>
          <p:cNvPicPr>
            <a:picLocks noChangeAspect="1"/>
          </p:cNvPicPr>
          <p:nvPr/>
        </p:nvPicPr>
        <p:blipFill>
          <a:blip r:embed="rId7"/>
          <a:stretch>
            <a:fillRect/>
          </a:stretch>
        </p:blipFill>
        <p:spPr>
          <a:xfrm>
            <a:off x="8497321" y="5729659"/>
            <a:ext cx="3438525" cy="676275"/>
          </a:xfrm>
          <a:prstGeom prst="rect">
            <a:avLst/>
          </a:prstGeom>
        </p:spPr>
      </p:pic>
      <p:pic>
        <p:nvPicPr>
          <p:cNvPr id="15" name="Imagen 14"/>
          <p:cNvPicPr>
            <a:picLocks noChangeAspect="1"/>
          </p:cNvPicPr>
          <p:nvPr/>
        </p:nvPicPr>
        <p:blipFill>
          <a:blip r:embed="rId8"/>
          <a:stretch>
            <a:fillRect/>
          </a:stretch>
        </p:blipFill>
        <p:spPr>
          <a:xfrm>
            <a:off x="4281487" y="5498330"/>
            <a:ext cx="3419475" cy="1028700"/>
          </a:xfrm>
          <a:prstGeom prst="rect">
            <a:avLst/>
          </a:prstGeom>
        </p:spPr>
      </p:pic>
      <p:pic>
        <p:nvPicPr>
          <p:cNvPr id="16" name="Imagen 15"/>
          <p:cNvPicPr>
            <a:picLocks noChangeAspect="1"/>
          </p:cNvPicPr>
          <p:nvPr/>
        </p:nvPicPr>
        <p:blipFill>
          <a:blip r:embed="rId9"/>
          <a:stretch>
            <a:fillRect/>
          </a:stretch>
        </p:blipFill>
        <p:spPr>
          <a:xfrm>
            <a:off x="795337" y="3737030"/>
            <a:ext cx="3486150" cy="1257300"/>
          </a:xfrm>
          <a:prstGeom prst="rect">
            <a:avLst/>
          </a:prstGeom>
        </p:spPr>
      </p:pic>
      <p:pic>
        <p:nvPicPr>
          <p:cNvPr id="17" name="Imagen 16"/>
          <p:cNvPicPr>
            <a:picLocks noChangeAspect="1"/>
          </p:cNvPicPr>
          <p:nvPr/>
        </p:nvPicPr>
        <p:blipFill>
          <a:blip r:embed="rId10"/>
          <a:stretch>
            <a:fillRect/>
          </a:stretch>
        </p:blipFill>
        <p:spPr>
          <a:xfrm>
            <a:off x="3980090" y="8090182"/>
            <a:ext cx="3467100" cy="1219200"/>
          </a:xfrm>
          <a:prstGeom prst="rect">
            <a:avLst/>
          </a:prstGeom>
        </p:spPr>
      </p:pic>
      <p:sp>
        <p:nvSpPr>
          <p:cNvPr id="18" name="CuadroTexto 17"/>
          <p:cNvSpPr txBox="1"/>
          <p:nvPr/>
        </p:nvSpPr>
        <p:spPr>
          <a:xfrm>
            <a:off x="-457200" y="642257"/>
            <a:ext cx="4082143" cy="369332"/>
          </a:xfrm>
          <a:prstGeom prst="rect">
            <a:avLst/>
          </a:prstGeom>
          <a:noFill/>
        </p:spPr>
        <p:txBody>
          <a:bodyPr wrap="square" rtlCol="0">
            <a:spAutoFit/>
          </a:bodyPr>
          <a:lstStyle/>
          <a:p>
            <a:r>
              <a:rPr lang="en-GB" dirty="0" smtClean="0"/>
              <a:t>Two </a:t>
            </a:r>
            <a:r>
              <a:rPr lang="en-GB" dirty="0" err="1" smtClean="0"/>
              <a:t>dimentional</a:t>
            </a:r>
            <a:r>
              <a:rPr lang="en-GB" dirty="0" smtClean="0"/>
              <a:t> array and </a:t>
            </a:r>
            <a:r>
              <a:rPr lang="es-CO" b="1" dirty="0" err="1"/>
              <a:t>jagged</a:t>
            </a:r>
            <a:r>
              <a:rPr lang="es-CO" b="1" dirty="0"/>
              <a:t> </a:t>
            </a:r>
            <a:r>
              <a:rPr lang="es-CO" b="1" dirty="0" err="1"/>
              <a:t>arrays</a:t>
            </a:r>
            <a:r>
              <a:rPr lang="es-CO" dirty="0"/>
              <a:t>.</a:t>
            </a:r>
            <a:endParaRPr lang="en-GB" dirty="0"/>
          </a:p>
        </p:txBody>
      </p:sp>
      <p:pic>
        <p:nvPicPr>
          <p:cNvPr id="19" name="Imagen 18"/>
          <p:cNvPicPr>
            <a:picLocks noChangeAspect="1"/>
          </p:cNvPicPr>
          <p:nvPr/>
        </p:nvPicPr>
        <p:blipFill>
          <a:blip r:embed="rId11"/>
          <a:stretch>
            <a:fillRect/>
          </a:stretch>
        </p:blipFill>
        <p:spPr>
          <a:xfrm>
            <a:off x="-457200" y="282961"/>
            <a:ext cx="3209925" cy="438150"/>
          </a:xfrm>
          <a:prstGeom prst="rect">
            <a:avLst/>
          </a:prstGeom>
        </p:spPr>
      </p:pic>
    </p:spTree>
    <p:extLst>
      <p:ext uri="{BB962C8B-B14F-4D97-AF65-F5344CB8AC3E}">
        <p14:creationId xmlns:p14="http://schemas.microsoft.com/office/powerpoint/2010/main" val="371104129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4" name="Rectángulo 3"/>
          <p:cNvSpPr/>
          <p:nvPr/>
        </p:nvSpPr>
        <p:spPr>
          <a:xfrm>
            <a:off x="838200" y="2189593"/>
            <a:ext cx="10668000" cy="3970318"/>
          </a:xfrm>
          <a:prstGeom prst="rect">
            <a:avLst/>
          </a:prstGeom>
        </p:spPr>
        <p:txBody>
          <a:bodyPr wrap="square">
            <a:spAutoFit/>
          </a:bodyPr>
          <a:lstStyle/>
          <a:p>
            <a:r>
              <a:rPr lang="en-US" b="0" i="0" dirty="0" smtClean="0">
                <a:solidFill>
                  <a:srgbClr val="333333"/>
                </a:solidFill>
                <a:effectLst/>
                <a:latin typeface="Helvetica Neue"/>
              </a:rPr>
              <a:t>Objects in programming languages simulates objects in real life - animals, cars, people,...</a:t>
            </a:r>
          </a:p>
          <a:p>
            <a:r>
              <a:rPr lang="en-US" b="0" i="0" dirty="0" smtClean="0">
                <a:solidFill>
                  <a:srgbClr val="333333"/>
                </a:solidFill>
                <a:effectLst/>
                <a:latin typeface="Helvetica Neue"/>
              </a:rPr>
              <a:t>Each object can have attributes/properties, methods (what object can do) and they can inherit attributes and methods from other objects.</a:t>
            </a:r>
          </a:p>
          <a:p>
            <a:endParaRPr lang="en-US" dirty="0">
              <a:solidFill>
                <a:srgbClr val="333333"/>
              </a:solidFill>
              <a:latin typeface="Helvetica Neue"/>
            </a:endParaRPr>
          </a:p>
          <a:p>
            <a:r>
              <a:rPr lang="en-US" dirty="0"/>
              <a:t>We define object name as variable name. Then we open object with {. We assign value to properties with </a:t>
            </a:r>
            <a:r>
              <a:rPr lang="en-US" dirty="0" err="1"/>
              <a:t>colon.We</a:t>
            </a:r>
            <a:r>
              <a:rPr lang="en-US" dirty="0"/>
              <a:t> separate properties and methods by coma. Methods are classic functions that can take parameters. We don't write coma after the last property/method. We end definition of object with } and semicolon</a:t>
            </a:r>
            <a:r>
              <a:rPr lang="en-US" dirty="0" smtClean="0"/>
              <a:t>.</a:t>
            </a:r>
          </a:p>
          <a:p>
            <a:endParaRPr lang="en-US" b="0" i="0" dirty="0">
              <a:solidFill>
                <a:srgbClr val="333333"/>
              </a:solidFill>
              <a:effectLst/>
              <a:latin typeface="Helvetica Neue"/>
            </a:endParaRPr>
          </a:p>
          <a:p>
            <a:r>
              <a:rPr lang="en-US" dirty="0"/>
              <a:t>We can access properties and methods via dot.</a:t>
            </a:r>
          </a:p>
          <a:p>
            <a:r>
              <a:rPr lang="en-US" dirty="0"/>
              <a:t>Notice, we can access properties inside method via keyword </a:t>
            </a:r>
            <a:r>
              <a:rPr lang="en-US" b="1" dirty="0"/>
              <a:t>this</a:t>
            </a:r>
            <a:r>
              <a:rPr lang="en-US" dirty="0"/>
              <a:t>. </a:t>
            </a:r>
            <a:r>
              <a:rPr lang="en-US" b="1" dirty="0"/>
              <a:t>this</a:t>
            </a:r>
            <a:r>
              <a:rPr lang="en-US" dirty="0"/>
              <a:t> refers to the current object.</a:t>
            </a:r>
          </a:p>
          <a:p>
            <a:r>
              <a:rPr lang="en-US" dirty="0"/>
              <a:t>You can imagine methods as actions. A person can say hello with method </a:t>
            </a:r>
            <a:r>
              <a:rPr lang="en-US" i="1" dirty="0" err="1"/>
              <a:t>sayHello</a:t>
            </a:r>
            <a:r>
              <a:rPr lang="en-US" dirty="0"/>
              <a:t>. Or we could define a </a:t>
            </a:r>
            <a:r>
              <a:rPr lang="en-US" dirty="0" err="1"/>
              <a:t>method</a:t>
            </a:r>
            <a:r>
              <a:rPr lang="en-US" i="1" dirty="0" err="1"/>
              <a:t>bark</a:t>
            </a:r>
            <a:r>
              <a:rPr lang="en-US" dirty="0"/>
              <a:t> for object </a:t>
            </a:r>
            <a:r>
              <a:rPr lang="en-US" i="1" dirty="0"/>
              <a:t>dog</a:t>
            </a:r>
            <a:r>
              <a:rPr lang="en-US" dirty="0"/>
              <a:t>:</a:t>
            </a:r>
          </a:p>
          <a:p>
            <a:endParaRPr lang="en-US" b="0" i="0" dirty="0">
              <a:solidFill>
                <a:srgbClr val="333333"/>
              </a:solidFill>
              <a:effectLst/>
              <a:latin typeface="Helvetica Neue"/>
            </a:endParaRPr>
          </a:p>
        </p:txBody>
      </p:sp>
      <p:pic>
        <p:nvPicPr>
          <p:cNvPr id="5" name="Imagen 4"/>
          <p:cNvPicPr>
            <a:picLocks noChangeAspect="1"/>
          </p:cNvPicPr>
          <p:nvPr/>
        </p:nvPicPr>
        <p:blipFill>
          <a:blip r:embed="rId2"/>
          <a:stretch>
            <a:fillRect/>
          </a:stretch>
        </p:blipFill>
        <p:spPr>
          <a:xfrm>
            <a:off x="7791450" y="4401391"/>
            <a:ext cx="4400550" cy="2257425"/>
          </a:xfrm>
          <a:prstGeom prst="rect">
            <a:avLst/>
          </a:prstGeom>
        </p:spPr>
      </p:pic>
      <p:pic>
        <p:nvPicPr>
          <p:cNvPr id="6" name="Imagen 5"/>
          <p:cNvPicPr>
            <a:picLocks noChangeAspect="1"/>
          </p:cNvPicPr>
          <p:nvPr/>
        </p:nvPicPr>
        <p:blipFill>
          <a:blip r:embed="rId3"/>
          <a:stretch>
            <a:fillRect/>
          </a:stretch>
        </p:blipFill>
        <p:spPr>
          <a:xfrm>
            <a:off x="4077380" y="3192236"/>
            <a:ext cx="3514725" cy="3543300"/>
          </a:xfrm>
          <a:prstGeom prst="rect">
            <a:avLst/>
          </a:prstGeom>
        </p:spPr>
      </p:pic>
      <p:pic>
        <p:nvPicPr>
          <p:cNvPr id="7" name="Imagen 6"/>
          <p:cNvPicPr>
            <a:picLocks noChangeAspect="1"/>
          </p:cNvPicPr>
          <p:nvPr/>
        </p:nvPicPr>
        <p:blipFill>
          <a:blip r:embed="rId4"/>
          <a:stretch>
            <a:fillRect/>
          </a:stretch>
        </p:blipFill>
        <p:spPr>
          <a:xfrm>
            <a:off x="386782" y="2877911"/>
            <a:ext cx="3590925" cy="3857625"/>
          </a:xfrm>
          <a:prstGeom prst="rect">
            <a:avLst/>
          </a:prstGeom>
        </p:spPr>
      </p:pic>
      <p:pic>
        <p:nvPicPr>
          <p:cNvPr id="8" name="Imagen 7"/>
          <p:cNvPicPr>
            <a:picLocks noChangeAspect="1"/>
          </p:cNvPicPr>
          <p:nvPr/>
        </p:nvPicPr>
        <p:blipFill>
          <a:blip r:embed="rId5"/>
          <a:stretch>
            <a:fillRect/>
          </a:stretch>
        </p:blipFill>
        <p:spPr>
          <a:xfrm>
            <a:off x="-680358" y="2189593"/>
            <a:ext cx="4410075" cy="1933575"/>
          </a:xfrm>
          <a:prstGeom prst="rect">
            <a:avLst/>
          </a:prstGeom>
        </p:spPr>
      </p:pic>
      <p:pic>
        <p:nvPicPr>
          <p:cNvPr id="9" name="Imagen 8"/>
          <p:cNvPicPr>
            <a:picLocks noChangeAspect="1"/>
          </p:cNvPicPr>
          <p:nvPr/>
        </p:nvPicPr>
        <p:blipFill>
          <a:blip r:embed="rId6"/>
          <a:stretch>
            <a:fillRect/>
          </a:stretch>
        </p:blipFill>
        <p:spPr>
          <a:xfrm>
            <a:off x="8313964" y="152242"/>
            <a:ext cx="4076700" cy="3143250"/>
          </a:xfrm>
          <a:prstGeom prst="rect">
            <a:avLst/>
          </a:prstGeom>
        </p:spPr>
      </p:pic>
    </p:spTree>
    <p:extLst>
      <p:ext uri="{BB962C8B-B14F-4D97-AF65-F5344CB8AC3E}">
        <p14:creationId xmlns:p14="http://schemas.microsoft.com/office/powerpoint/2010/main" val="9494042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t="11787"/>
          <a:stretch/>
        </p:blipFill>
        <p:spPr>
          <a:xfrm>
            <a:off x="2247900" y="1261961"/>
            <a:ext cx="7219406" cy="4910239"/>
          </a:xfrm>
          <a:prstGeom prst="rect">
            <a:avLst/>
          </a:prstGeom>
        </p:spPr>
      </p:pic>
      <p:grpSp>
        <p:nvGrpSpPr>
          <p:cNvPr id="10" name="Grupo 9"/>
          <p:cNvGrpSpPr/>
          <p:nvPr/>
        </p:nvGrpSpPr>
        <p:grpSpPr>
          <a:xfrm>
            <a:off x="2405743" y="1600200"/>
            <a:ext cx="9688286" cy="1754326"/>
            <a:chOff x="2405743" y="1600200"/>
            <a:chExt cx="9688286" cy="1754326"/>
          </a:xfrm>
        </p:grpSpPr>
        <p:sp>
          <p:nvSpPr>
            <p:cNvPr id="6" name="CuadroTexto 5"/>
            <p:cNvSpPr txBox="1"/>
            <p:nvPr/>
          </p:nvSpPr>
          <p:spPr>
            <a:xfrm>
              <a:off x="9797144" y="160020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Prototype</a:t>
              </a:r>
            </a:p>
            <a:p>
              <a:r>
                <a:rPr lang="en-GB" dirty="0" smtClean="0">
                  <a:latin typeface="Gotham Light" pitchFamily="50" charset="0"/>
                  <a:cs typeface="Gotham Light" pitchFamily="50" charset="0"/>
                </a:rPr>
                <a:t>This is a object as function</a:t>
              </a:r>
            </a:p>
            <a:p>
              <a:endParaRPr lang="en-GB" dirty="0">
                <a:latin typeface="Gotham Light" pitchFamily="50" charset="0"/>
                <a:cs typeface="Gotham Light" pitchFamily="50" charset="0"/>
              </a:endParaRPr>
            </a:p>
            <a:p>
              <a:r>
                <a:rPr lang="en-GB" dirty="0" smtClean="0">
                  <a:latin typeface="Gotham Light" pitchFamily="50" charset="0"/>
                  <a:cs typeface="Gotham Light" pitchFamily="50" charset="0"/>
                </a:rPr>
                <a:t>Always with capital letter</a:t>
              </a:r>
            </a:p>
          </p:txBody>
        </p:sp>
        <p:sp>
          <p:nvSpPr>
            <p:cNvPr id="7" name="Elipse 6"/>
            <p:cNvSpPr/>
            <p:nvPr/>
          </p:nvSpPr>
          <p:spPr>
            <a:xfrm>
              <a:off x="2405743" y="2471056"/>
              <a:ext cx="2881814"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ctor recto 8"/>
            <p:cNvCxnSpPr>
              <a:endCxn id="6" idx="1"/>
            </p:cNvCxnSpPr>
            <p:nvPr/>
          </p:nvCxnSpPr>
          <p:spPr>
            <a:xfrm flipV="1">
              <a:off x="5287557" y="2477363"/>
              <a:ext cx="4509587" cy="200523"/>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upo 10"/>
          <p:cNvGrpSpPr/>
          <p:nvPr/>
        </p:nvGrpSpPr>
        <p:grpSpPr>
          <a:xfrm>
            <a:off x="4528457" y="4251801"/>
            <a:ext cx="7565571" cy="1754326"/>
            <a:chOff x="2405743" y="1867830"/>
            <a:chExt cx="7565571" cy="1754326"/>
          </a:xfrm>
        </p:grpSpPr>
        <p:sp>
          <p:nvSpPr>
            <p:cNvPr id="12" name="CuadroTexto 11"/>
            <p:cNvSpPr txBox="1"/>
            <p:nvPr/>
          </p:nvSpPr>
          <p:spPr>
            <a:xfrm>
              <a:off x="7674429" y="186783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Use the prototype, gives al the functions of that object( you can see this like a class)</a:t>
              </a:r>
            </a:p>
          </p:txBody>
        </p:sp>
        <p:sp>
          <p:nvSpPr>
            <p:cNvPr id="13" name="Elipse 12"/>
            <p:cNvSpPr/>
            <p:nvPr/>
          </p:nvSpPr>
          <p:spPr>
            <a:xfrm>
              <a:off x="2405743" y="2471056"/>
              <a:ext cx="3946470"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ector recto 13"/>
            <p:cNvCxnSpPr>
              <a:stCxn id="13" idx="6"/>
              <a:endCxn id="12" idx="1"/>
            </p:cNvCxnSpPr>
            <p:nvPr/>
          </p:nvCxnSpPr>
          <p:spPr>
            <a:xfrm>
              <a:off x="6352213" y="2677885"/>
              <a:ext cx="1322216" cy="67108"/>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CuadroTexto 17"/>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a:t>
            </a:r>
            <a:endParaRPr lang="en-GB" i="1" dirty="0">
              <a:latin typeface="Gotham Light" pitchFamily="50" charset="0"/>
              <a:cs typeface="Gotham Light" pitchFamily="50" charset="0"/>
            </a:endParaRPr>
          </a:p>
        </p:txBody>
      </p:sp>
      <p:grpSp>
        <p:nvGrpSpPr>
          <p:cNvPr id="20" name="Grupo 19"/>
          <p:cNvGrpSpPr/>
          <p:nvPr/>
        </p:nvGrpSpPr>
        <p:grpSpPr>
          <a:xfrm>
            <a:off x="0" y="1853558"/>
            <a:ext cx="4318728" cy="1733418"/>
            <a:chOff x="968829" y="1151295"/>
            <a:chExt cx="4318728" cy="1733418"/>
          </a:xfrm>
        </p:grpSpPr>
        <p:sp>
          <p:nvSpPr>
            <p:cNvPr id="21" name="CuadroTexto 20"/>
            <p:cNvSpPr txBox="1"/>
            <p:nvPr/>
          </p:nvSpPr>
          <p:spPr>
            <a:xfrm>
              <a:off x="968829" y="1151295"/>
              <a:ext cx="2296885" cy="1384995"/>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this.property</a:t>
              </a:r>
              <a:r>
                <a:rPr lang="en-GB" dirty="0"/>
                <a:t>/method is very important because then it makes each </a:t>
              </a:r>
              <a:r>
                <a:rPr lang="en-GB" dirty="0" err="1"/>
                <a:t>onject</a:t>
              </a:r>
              <a:r>
                <a:rPr lang="en-GB" dirty="0"/>
                <a:t> be created with this </a:t>
              </a:r>
              <a:r>
                <a:rPr lang="en-GB" dirty="0" err="1"/>
                <a:t>propertyes</a:t>
              </a:r>
              <a:r>
                <a:rPr lang="en-GB" dirty="0"/>
                <a:t> </a:t>
              </a:r>
            </a:p>
          </p:txBody>
        </p:sp>
        <p:sp>
          <p:nvSpPr>
            <p:cNvPr id="22" name="Elipse 21"/>
            <p:cNvSpPr/>
            <p:nvPr/>
          </p:nvSpPr>
          <p:spPr>
            <a:xfrm>
              <a:off x="4180115" y="2471056"/>
              <a:ext cx="1107442"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ector recto 22"/>
            <p:cNvCxnSpPr>
              <a:stCxn id="22" idx="3"/>
              <a:endCxn id="21" idx="2"/>
            </p:cNvCxnSpPr>
            <p:nvPr/>
          </p:nvCxnSpPr>
          <p:spPr>
            <a:xfrm flipH="1" flipV="1">
              <a:off x="2117272" y="2536290"/>
              <a:ext cx="2225024" cy="287844"/>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7586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val="124322055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019523"/>
            <a:ext cx="12094028" cy="5302566"/>
          </a:xfrm>
          <a:prstGeom prst="rect">
            <a:avLst/>
          </a:prstGeom>
        </p:spPr>
      </p:pic>
      <p:sp>
        <p:nvSpPr>
          <p:cNvPr id="5" name="CuadroTexto 4"/>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 – example 2</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13201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352629282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Connect with HTML</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607785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val="150231174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val="91931020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val="360767257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730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val="429474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189446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711343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2137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val="366851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igatio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a:stretch>
            <a:fillRect/>
          </a:stretch>
        </p:blipFill>
        <p:spPr>
          <a:xfrm>
            <a:off x="647019" y="1690688"/>
            <a:ext cx="2124075" cy="1428750"/>
          </a:xfrm>
          <a:prstGeom prst="rect">
            <a:avLst/>
          </a:prstGeom>
        </p:spPr>
      </p:pic>
      <p:pic>
        <p:nvPicPr>
          <p:cNvPr id="5" name="Imagen 4"/>
          <p:cNvPicPr>
            <a:picLocks noChangeAspect="1"/>
          </p:cNvPicPr>
          <p:nvPr/>
        </p:nvPicPr>
        <p:blipFill>
          <a:blip r:embed="rId3"/>
          <a:stretch>
            <a:fillRect/>
          </a:stretch>
        </p:blipFill>
        <p:spPr>
          <a:xfrm>
            <a:off x="3962400" y="1690688"/>
            <a:ext cx="1952625" cy="1485900"/>
          </a:xfrm>
          <a:prstGeom prst="rect">
            <a:avLst/>
          </a:prstGeom>
        </p:spPr>
      </p:pic>
      <p:pic>
        <p:nvPicPr>
          <p:cNvPr id="6" name="Imagen 5"/>
          <p:cNvPicPr>
            <a:picLocks noChangeAspect="1"/>
          </p:cNvPicPr>
          <p:nvPr/>
        </p:nvPicPr>
        <p:blipFill>
          <a:blip r:embed="rId4"/>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a:stretch>
            <a:fillRect/>
          </a:stretch>
        </p:blipFill>
        <p:spPr>
          <a:xfrm>
            <a:off x="9305245" y="1719263"/>
            <a:ext cx="2886755" cy="1240235"/>
          </a:xfrm>
          <a:prstGeom prst="rect">
            <a:avLst/>
          </a:prstGeom>
        </p:spPr>
      </p:pic>
    </p:spTree>
    <p:extLst>
      <p:ext uri="{BB962C8B-B14F-4D97-AF65-F5344CB8AC3E}">
        <p14:creationId xmlns:p14="http://schemas.microsoft.com/office/powerpoint/2010/main"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a:stretch>
            <a:fillRect/>
          </a:stretch>
        </p:blipFill>
        <p:spPr>
          <a:xfrm>
            <a:off x="7263492" y="2631621"/>
            <a:ext cx="2781300" cy="1028700"/>
          </a:xfrm>
          <a:prstGeom prst="rect">
            <a:avLst/>
          </a:prstGeom>
        </p:spPr>
      </p:pic>
      <p:pic>
        <p:nvPicPr>
          <p:cNvPr id="6" name="Imagen 5"/>
          <p:cNvPicPr>
            <a:picLocks noChangeAspect="1"/>
          </p:cNvPicPr>
          <p:nvPr/>
        </p:nvPicPr>
        <p:blipFill>
          <a:blip r:embed="rId3"/>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a:stretch>
            <a:fillRect/>
          </a:stretch>
        </p:blipFill>
        <p:spPr>
          <a:xfrm>
            <a:off x="1070882" y="3206812"/>
            <a:ext cx="1733550" cy="247650"/>
          </a:xfrm>
          <a:prstGeom prst="rect">
            <a:avLst/>
          </a:prstGeom>
        </p:spPr>
      </p:pic>
      <p:pic>
        <p:nvPicPr>
          <p:cNvPr id="10" name="Imagen 9"/>
          <p:cNvPicPr>
            <a:picLocks noChangeAspect="1"/>
          </p:cNvPicPr>
          <p:nvPr/>
        </p:nvPicPr>
        <p:blipFill>
          <a:blip r:embed="rId4"/>
          <a:stretch>
            <a:fillRect/>
          </a:stretch>
        </p:blipFill>
        <p:spPr>
          <a:xfrm>
            <a:off x="6392636" y="3028081"/>
            <a:ext cx="1276350" cy="1019175"/>
          </a:xfrm>
          <a:prstGeom prst="rect">
            <a:avLst/>
          </a:prstGeom>
        </p:spPr>
      </p:pic>
    </p:spTree>
    <p:extLst>
      <p:ext uri="{BB962C8B-B14F-4D97-AF65-F5344CB8AC3E}">
        <p14:creationId xmlns:p14="http://schemas.microsoft.com/office/powerpoint/2010/main"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smtClean="0">
                <a:ln>
                  <a:noFill/>
                </a:ln>
                <a:solidFill>
                  <a:srgbClr val="333333"/>
                </a:solidFill>
                <a:effectLst/>
                <a:latin typeface="Verdana" panose="020B0604030504040204" pitchFamily="34" charset="0"/>
              </a:rPr>
              <a:t>The </a:t>
            </a:r>
            <a:r>
              <a:rPr kumimoji="0" lang="es-CO" altLang="es-CO" sz="1100" b="0" i="0" u="none" strike="noStrike" cap="none" normalizeH="0" baseline="0" smtClean="0">
                <a:ln>
                  <a:noFill/>
                </a:ln>
                <a:solidFill>
                  <a:srgbClr val="DC143C"/>
                </a:solidFill>
                <a:effectLst/>
                <a:latin typeface="Menlo"/>
              </a:rPr>
              <a:t>.container-fluid</a:t>
            </a:r>
            <a:r>
              <a:rPr kumimoji="0" lang="es-CO" altLang="es-CO" sz="1100" b="0" i="0" u="none" strike="noStrike" cap="none" normalizeH="0" baseline="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a:srcRect r="25373"/>
          <a:stretch/>
        </p:blipFill>
        <p:spPr>
          <a:xfrm>
            <a:off x="505505" y="3010580"/>
            <a:ext cx="6809695" cy="3057525"/>
          </a:xfrm>
          <a:prstGeom prst="rect">
            <a:avLst/>
          </a:prstGeom>
        </p:spPr>
      </p:pic>
      <p:pic>
        <p:nvPicPr>
          <p:cNvPr id="6" name="Imagen 5"/>
          <p:cNvPicPr>
            <a:picLocks noChangeAspect="1"/>
          </p:cNvPicPr>
          <p:nvPr/>
        </p:nvPicPr>
        <p:blipFill>
          <a:blip r:embed="rId4"/>
          <a:stretch>
            <a:fillRect/>
          </a:stretch>
        </p:blipFill>
        <p:spPr>
          <a:xfrm>
            <a:off x="6381069" y="587829"/>
            <a:ext cx="1171575" cy="457200"/>
          </a:xfrm>
          <a:prstGeom prst="rect">
            <a:avLst/>
          </a:prstGeom>
        </p:spPr>
      </p:pic>
      <p:pic>
        <p:nvPicPr>
          <p:cNvPr id="7" name="Imagen 6"/>
          <p:cNvPicPr>
            <a:picLocks noChangeAspect="1"/>
          </p:cNvPicPr>
          <p:nvPr/>
        </p:nvPicPr>
        <p:blipFill>
          <a:blip r:embed="rId5"/>
          <a:stretch>
            <a:fillRect/>
          </a:stretch>
        </p:blipFill>
        <p:spPr>
          <a:xfrm>
            <a:off x="6381069" y="1202871"/>
            <a:ext cx="4422943" cy="567417"/>
          </a:xfrm>
          <a:prstGeom prst="rect">
            <a:avLst/>
          </a:prstGeom>
        </p:spPr>
      </p:pic>
      <p:pic>
        <p:nvPicPr>
          <p:cNvPr id="8" name="Imagen 7"/>
          <p:cNvPicPr>
            <a:picLocks noChangeAspect="1"/>
          </p:cNvPicPr>
          <p:nvPr/>
        </p:nvPicPr>
        <p:blipFill>
          <a:blip r:embed="rId6"/>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a:stretch>
            <a:fillRect/>
          </a:stretch>
        </p:blipFill>
        <p:spPr>
          <a:xfrm>
            <a:off x="857929" y="118160"/>
            <a:ext cx="3400425" cy="371475"/>
          </a:xfrm>
          <a:prstGeom prst="rect">
            <a:avLst/>
          </a:prstGeom>
        </p:spPr>
      </p:pic>
    </p:spTree>
    <p:extLst>
      <p:ext uri="{BB962C8B-B14F-4D97-AF65-F5344CB8AC3E}">
        <p14:creationId xmlns:p14="http://schemas.microsoft.com/office/powerpoint/2010/main"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a:stretch>
            <a:fillRect/>
          </a:stretch>
        </p:blipFill>
        <p:spPr>
          <a:xfrm>
            <a:off x="2383971" y="567024"/>
            <a:ext cx="4038600" cy="495300"/>
          </a:xfrm>
          <a:prstGeom prst="rect">
            <a:avLst/>
          </a:prstGeom>
        </p:spPr>
      </p:pic>
    </p:spTree>
    <p:extLst>
      <p:ext uri="{BB962C8B-B14F-4D97-AF65-F5344CB8AC3E}">
        <p14:creationId xmlns:p14="http://schemas.microsoft.com/office/powerpoint/2010/main"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val="15377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your 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enables students and young professionals with a business background to execute ideas, manage teams and assess projects with a strong IT component. </a:t>
            </a:r>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gives you a key differentiation factor and makes you a professional with a very scarce 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1815671" y="1024486"/>
            <a:ext cx="9003277" cy="1619211"/>
          </a:xfrm>
          <a:prstGeom prst="rect">
            <a:avLst/>
          </a:prstGeom>
        </p:spPr>
      </p:pic>
      <p:pic>
        <p:nvPicPr>
          <p:cNvPr id="3" name="Picture 2"/>
          <p:cNvPicPr>
            <a:picLocks noChangeAspect="1"/>
          </p:cNvPicPr>
          <p:nvPr/>
        </p:nvPicPr>
        <p:blipFill>
          <a:blip r:embed="rId3"/>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val="18770574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val="1503075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coaching</a:t>
            </a:r>
            <a:r>
              <a:rPr lang="en-US" dirty="0"/>
              <a:t>!</a:t>
            </a:r>
            <a:r>
              <a:rPr lang="en-US" dirty="0" smtClean="0"/>
              <a:t> In this option we will assign a person who will act as personal professor and coach.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of friends (from 3 to 8) can decide to subscribe together as a group. This is our most recommended option because friends support each other, co-work easily and who knows, maybe at the end of the program can start a venture together! </a:t>
            </a:r>
            <a:r>
              <a:rPr lang="en-US" dirty="0"/>
              <a:t>T</a:t>
            </a:r>
            <a:r>
              <a:rPr lang="en-US" dirty="0" smtClean="0"/>
              <a:t>he classes can be set at the most convenient time for all the 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val="915989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pic>
        <p:nvPicPr>
          <p:cNvPr id="25" name="Picture 24"/>
          <p:cNvPicPr>
            <a:picLocks noChangeAspect="1"/>
          </p:cNvPicPr>
          <p:nvPr/>
        </p:nvPicPr>
        <p:blipFill>
          <a:blip r:embed="rId3"/>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1662919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val="33452056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344" y="1572845"/>
            <a:ext cx="3655499" cy="365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77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2246" y="1600462"/>
            <a:ext cx="8894618" cy="31935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955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42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298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739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8114"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72246" y="1231130"/>
            <a:ext cx="2249824" cy="369332"/>
          </a:xfrm>
          <a:prstGeom prst="rect">
            <a:avLst/>
          </a:prstGeom>
          <a:noFill/>
        </p:spPr>
        <p:txBody>
          <a:bodyPr wrap="square" rtlCol="0">
            <a:spAutoFit/>
          </a:bodyPr>
          <a:lstStyle/>
          <a:p>
            <a:r>
              <a:rPr lang="en-US" dirty="0" smtClean="0"/>
              <a:t>Array (list)</a:t>
            </a:r>
            <a:endParaRPr lang="en-US" dirty="0"/>
          </a:p>
        </p:txBody>
      </p:sp>
      <p:cxnSp>
        <p:nvCxnSpPr>
          <p:cNvPr id="12" name="Straight Arrow Connector 11"/>
          <p:cNvCxnSpPr>
            <a:endCxn id="10" idx="0"/>
          </p:cNvCxnSpPr>
          <p:nvPr/>
        </p:nvCxnSpPr>
        <p:spPr>
          <a:xfrm flipH="1">
            <a:off x="4197158" y="740063"/>
            <a:ext cx="599980" cy="49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7241" y="152400"/>
            <a:ext cx="1911158" cy="646331"/>
          </a:xfrm>
          <a:prstGeom prst="rect">
            <a:avLst/>
          </a:prstGeom>
          <a:noFill/>
        </p:spPr>
        <p:txBody>
          <a:bodyPr wrap="square" rtlCol="0">
            <a:spAutoFit/>
          </a:bodyPr>
          <a:lstStyle/>
          <a:p>
            <a:r>
              <a:rPr lang="en-US" smtClean="0"/>
              <a:t>Contain wherever </a:t>
            </a:r>
            <a:r>
              <a:rPr lang="en-US" dirty="0" smtClean="0"/>
              <a:t>you want</a:t>
            </a:r>
            <a:endParaRPr lang="en-US" dirty="0"/>
          </a:p>
        </p:txBody>
      </p:sp>
      <p:sp>
        <p:nvSpPr>
          <p:cNvPr id="14" name="TextBox 13"/>
          <p:cNvSpPr txBox="1"/>
          <p:nvPr/>
        </p:nvSpPr>
        <p:spPr>
          <a:xfrm>
            <a:off x="3643169" y="2281149"/>
            <a:ext cx="1107978" cy="369332"/>
          </a:xfrm>
          <a:prstGeom prst="rect">
            <a:avLst/>
          </a:prstGeom>
          <a:noFill/>
        </p:spPr>
        <p:txBody>
          <a:bodyPr wrap="square" rtlCol="0">
            <a:spAutoFit/>
          </a:bodyPr>
          <a:lstStyle/>
          <a:p>
            <a:r>
              <a:rPr lang="en-US" b="1" smtClean="0"/>
              <a:t>Objects</a:t>
            </a:r>
            <a:endParaRPr lang="en-US" b="1"/>
          </a:p>
        </p:txBody>
      </p:sp>
      <p:pic>
        <p:nvPicPr>
          <p:cNvPr id="1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4146359" y="2650481"/>
            <a:ext cx="0" cy="29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0391" y="2915669"/>
            <a:ext cx="1250756" cy="1077218"/>
          </a:xfrm>
          <a:prstGeom prst="rect">
            <a:avLst/>
          </a:prstGeom>
          <a:noFill/>
        </p:spPr>
        <p:txBody>
          <a:bodyPr wrap="square" rtlCol="0">
            <a:spAutoFit/>
          </a:bodyPr>
          <a:lstStyle/>
          <a:p>
            <a:r>
              <a:rPr lang="en-US" sz="1600" dirty="0" smtClean="0"/>
              <a:t>Variables:</a:t>
            </a:r>
            <a:endParaRPr lang="en-US" sz="1600" dirty="0"/>
          </a:p>
          <a:p>
            <a:pPr marL="285750" indent="-285750">
              <a:buFont typeface="Arial" charset="0"/>
              <a:buChar char="•"/>
            </a:pPr>
            <a:r>
              <a:rPr lang="en-US" sz="1600" dirty="0" smtClean="0"/>
              <a:t>Methods</a:t>
            </a:r>
          </a:p>
          <a:p>
            <a:r>
              <a:rPr lang="en-US" sz="1600" dirty="0" smtClean="0"/>
              <a:t>(functions)</a:t>
            </a:r>
          </a:p>
          <a:p>
            <a:pPr marL="285750" indent="-285750">
              <a:buFont typeface="Arial" charset="0"/>
              <a:buChar char="•"/>
            </a:pPr>
            <a:r>
              <a:rPr lang="en-US" sz="1600" dirty="0" err="1" smtClean="0"/>
              <a:t>Var</a:t>
            </a:r>
            <a:r>
              <a:rPr lang="en-US" sz="1600" dirty="0" smtClean="0"/>
              <a:t> </a:t>
            </a:r>
            <a:endParaRPr lang="en-US" sz="1600" dirty="0"/>
          </a:p>
        </p:txBody>
      </p:sp>
      <p:cxnSp>
        <p:nvCxnSpPr>
          <p:cNvPr id="26" name="Straight Arrow Connector 25"/>
          <p:cNvCxnSpPr/>
          <p:nvPr/>
        </p:nvCxnSpPr>
        <p:spPr>
          <a:xfrm>
            <a:off x="3643169" y="5007263"/>
            <a:ext cx="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72246" y="1578329"/>
            <a:ext cx="4181378" cy="584775"/>
          </a:xfrm>
          <a:prstGeom prst="rect">
            <a:avLst/>
          </a:prstGeom>
          <a:noFill/>
        </p:spPr>
        <p:txBody>
          <a:bodyPr wrap="square" rtlCol="0">
            <a:spAutoFit/>
          </a:bodyPr>
          <a:lstStyle/>
          <a:p>
            <a:r>
              <a:rPr lang="en-US" sz="1600" smtClean="0"/>
              <a:t>Functions  </a:t>
            </a:r>
          </a:p>
          <a:p>
            <a:r>
              <a:rPr lang="en-US" sz="1600" dirty="0" err="1" smtClean="0"/>
              <a:t>Var</a:t>
            </a:r>
            <a:r>
              <a:rPr lang="en-US" sz="1600" dirty="0" smtClean="0"/>
              <a:t> </a:t>
            </a:r>
            <a:endParaRPr lang="en-US" sz="1600" dirty="0"/>
          </a:p>
        </p:txBody>
      </p:sp>
      <p:sp>
        <p:nvSpPr>
          <p:cNvPr id="31" name="TextBox 30"/>
          <p:cNvSpPr txBox="1"/>
          <p:nvPr/>
        </p:nvSpPr>
        <p:spPr>
          <a:xfrm>
            <a:off x="406400" y="2683606"/>
            <a:ext cx="2508640" cy="1815882"/>
          </a:xfrm>
          <a:prstGeom prst="rect">
            <a:avLst/>
          </a:prstGeom>
          <a:noFill/>
        </p:spPr>
        <p:txBody>
          <a:bodyPr wrap="square" rtlCol="0">
            <a:spAutoFit/>
          </a:bodyPr>
          <a:lstStyle/>
          <a:p>
            <a:r>
              <a:rPr lang="en-US" sz="1600" dirty="0" smtClean="0"/>
              <a:t>6 Types of values : </a:t>
            </a:r>
          </a:p>
          <a:p>
            <a:r>
              <a:rPr lang="en-US" sz="1600" dirty="0" smtClean="0"/>
              <a:t>Numbers(2.3)</a:t>
            </a:r>
          </a:p>
          <a:p>
            <a:r>
              <a:rPr lang="en-US" sz="1600" dirty="0" smtClean="0"/>
              <a:t>Strings “I am awesome”</a:t>
            </a:r>
          </a:p>
          <a:p>
            <a:r>
              <a:rPr lang="en-US" sz="1600" dirty="0" smtClean="0"/>
              <a:t>Booleans</a:t>
            </a:r>
          </a:p>
          <a:p>
            <a:r>
              <a:rPr lang="en-US" sz="1600" dirty="0" smtClean="0"/>
              <a:t>Objects</a:t>
            </a:r>
          </a:p>
          <a:p>
            <a:r>
              <a:rPr lang="en-US" sz="1600" dirty="0" smtClean="0"/>
              <a:t>Functions</a:t>
            </a:r>
          </a:p>
          <a:p>
            <a:r>
              <a:rPr lang="en-US" sz="1600" dirty="0" smtClean="0"/>
              <a:t>Undefined values</a:t>
            </a:r>
            <a:endParaRPr lang="en-US" sz="1600" dirty="0"/>
          </a:p>
        </p:txBody>
      </p:sp>
      <p:sp>
        <p:nvSpPr>
          <p:cNvPr id="34" name="Rectangle 33"/>
          <p:cNvSpPr/>
          <p:nvPr/>
        </p:nvSpPr>
        <p:spPr>
          <a:xfrm>
            <a:off x="2275225" y="5793507"/>
            <a:ext cx="2735887"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Screan</a:t>
            </a:r>
            <a:endParaRPr lang="en-US" dirty="0"/>
          </a:p>
        </p:txBody>
      </p:sp>
      <p:sp>
        <p:nvSpPr>
          <p:cNvPr id="35" name="TextBox 34"/>
          <p:cNvSpPr txBox="1"/>
          <p:nvPr/>
        </p:nvSpPr>
        <p:spPr>
          <a:xfrm>
            <a:off x="3689832" y="5010725"/>
            <a:ext cx="2122630" cy="369332"/>
          </a:xfrm>
          <a:prstGeom prst="rect">
            <a:avLst/>
          </a:prstGeom>
          <a:noFill/>
        </p:spPr>
        <p:txBody>
          <a:bodyPr wrap="square" rtlCol="0">
            <a:spAutoFit/>
          </a:bodyPr>
          <a:lstStyle/>
          <a:p>
            <a:r>
              <a:rPr lang="en-US" dirty="0" err="1" smtClean="0"/>
              <a:t>Console.log</a:t>
            </a:r>
            <a:r>
              <a:rPr lang="en-US" dirty="0" smtClean="0"/>
              <a:t>()</a:t>
            </a:r>
            <a:endParaRPr lang="en-US" dirty="0"/>
          </a:p>
        </p:txBody>
      </p:sp>
      <p:cxnSp>
        <p:nvCxnSpPr>
          <p:cNvPr id="37" name="Straight Arrow Connector 36"/>
          <p:cNvCxnSpPr/>
          <p:nvPr/>
        </p:nvCxnSpPr>
        <p:spPr>
          <a:xfrm flipH="1">
            <a:off x="592667" y="4499488"/>
            <a:ext cx="203200" cy="29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2400" y="5007263"/>
            <a:ext cx="1778000" cy="369332"/>
          </a:xfrm>
          <a:prstGeom prst="rect">
            <a:avLst/>
          </a:prstGeom>
          <a:noFill/>
        </p:spPr>
        <p:txBody>
          <a:bodyPr wrap="square" rtlCol="0">
            <a:spAutoFit/>
          </a:bodyPr>
          <a:lstStyle/>
          <a:p>
            <a:r>
              <a:rPr lang="en-US" smtClean="0"/>
              <a:t>Null     undefined</a:t>
            </a:r>
            <a:endParaRPr lang="en-US"/>
          </a:p>
        </p:txBody>
      </p:sp>
      <p:sp>
        <p:nvSpPr>
          <p:cNvPr id="39" name="Rectangle 38"/>
          <p:cNvSpPr/>
          <p:nvPr/>
        </p:nvSpPr>
        <p:spPr>
          <a:xfrm>
            <a:off x="7264787" y="152400"/>
            <a:ext cx="4927213"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we are </a:t>
            </a:r>
            <a:r>
              <a:rPr lang="en-US" dirty="0" err="1" smtClean="0"/>
              <a:t>holfing</a:t>
            </a:r>
            <a:r>
              <a:rPr lang="en-US" dirty="0" smtClean="0"/>
              <a:t> (called </a:t>
            </a:r>
            <a:r>
              <a:rPr lang="en-US" dirty="0" err="1" smtClean="0"/>
              <a:t>enviroment</a:t>
            </a:r>
            <a:r>
              <a:rPr lang="en-US" dirty="0" smtClean="0"/>
              <a:t>) , variables, things like mouse and keyboard </a:t>
            </a:r>
            <a:r>
              <a:rPr lang="en-US" dirty="0" err="1" smtClean="0"/>
              <a:t>imput</a:t>
            </a:r>
            <a:r>
              <a:rPr lang="en-US" dirty="0" smtClean="0"/>
              <a:t> are already part of the program at the beginning</a:t>
            </a:r>
            <a:endParaRPr lang="en-US" dirty="0"/>
          </a:p>
        </p:txBody>
      </p:sp>
    </p:spTree>
    <p:extLst>
      <p:ext uri="{BB962C8B-B14F-4D97-AF65-F5344CB8AC3E}">
        <p14:creationId xmlns:p14="http://schemas.microsoft.com/office/powerpoint/2010/main" val="9050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1192646" y="2887395"/>
            <a:ext cx="4395354" cy="27344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92646" y="2887395"/>
            <a:ext cx="4395354" cy="38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log-in</a:t>
            </a:r>
            <a:endParaRPr lang="en-US" dirty="0"/>
          </a:p>
        </p:txBody>
      </p:sp>
      <p:sp>
        <p:nvSpPr>
          <p:cNvPr id="6" name="Cross 5"/>
          <p:cNvSpPr/>
          <p:nvPr/>
        </p:nvSpPr>
        <p:spPr>
          <a:xfrm>
            <a:off x="5113867" y="2925364"/>
            <a:ext cx="304800" cy="304800"/>
          </a:xfrm>
          <a:prstGeom prst="plus">
            <a:avLst>
              <a:gd name="adj" fmla="val 4398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 name="Straight Arrow Connector 7"/>
          <p:cNvCxnSpPr/>
          <p:nvPr/>
        </p:nvCxnSpPr>
        <p:spPr>
          <a:xfrm>
            <a:off x="5266267" y="1879600"/>
            <a:ext cx="0"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88934" y="1412771"/>
            <a:ext cx="1371599" cy="369332"/>
          </a:xfrm>
          <a:prstGeom prst="rect">
            <a:avLst/>
          </a:prstGeom>
          <a:noFill/>
        </p:spPr>
        <p:txBody>
          <a:bodyPr wrap="square" rtlCol="0">
            <a:spAutoFit/>
          </a:bodyPr>
          <a:lstStyle/>
          <a:p>
            <a:r>
              <a:rPr lang="en-US" smtClean="0"/>
              <a:t>Add a friend</a:t>
            </a:r>
            <a:endParaRPr lang="en-US"/>
          </a:p>
        </p:txBody>
      </p:sp>
      <p:sp>
        <p:nvSpPr>
          <p:cNvPr id="10" name="TextBox 9"/>
          <p:cNvSpPr txBox="1"/>
          <p:nvPr/>
        </p:nvSpPr>
        <p:spPr>
          <a:xfrm>
            <a:off x="6434667" y="3083467"/>
            <a:ext cx="3074554" cy="923330"/>
          </a:xfrm>
          <a:prstGeom prst="rect">
            <a:avLst/>
          </a:prstGeom>
          <a:noFill/>
        </p:spPr>
        <p:txBody>
          <a:bodyPr wrap="square" rtlCol="0">
            <a:spAutoFit/>
          </a:bodyPr>
          <a:lstStyle/>
          <a:p>
            <a:r>
              <a:rPr lang="en-US" dirty="0" smtClean="0"/>
              <a:t>Object user1</a:t>
            </a:r>
          </a:p>
          <a:p>
            <a:endParaRPr lang="en-US" dirty="0"/>
          </a:p>
          <a:p>
            <a:r>
              <a:rPr lang="en-US" dirty="0" smtClean="0"/>
              <a:t>User1.addfriend (</a:t>
            </a:r>
            <a:r>
              <a:rPr lang="en-US" dirty="0" err="1" smtClean="0"/>
              <a:t>michael</a:t>
            </a:r>
            <a:r>
              <a:rPr lang="en-US" dirty="0" smtClean="0"/>
              <a:t>)</a:t>
            </a:r>
            <a:endParaRPr lang="en-US" dirty="0"/>
          </a:p>
        </p:txBody>
      </p:sp>
      <p:sp>
        <p:nvSpPr>
          <p:cNvPr id="11" name="TextBox 10"/>
          <p:cNvSpPr txBox="1"/>
          <p:nvPr/>
        </p:nvSpPr>
        <p:spPr>
          <a:xfrm>
            <a:off x="7501465" y="1879600"/>
            <a:ext cx="3386667" cy="369332"/>
          </a:xfrm>
          <a:prstGeom prst="rect">
            <a:avLst/>
          </a:prstGeom>
          <a:noFill/>
        </p:spPr>
        <p:txBody>
          <a:bodyPr wrap="square" rtlCol="0">
            <a:spAutoFit/>
          </a:bodyPr>
          <a:lstStyle/>
          <a:p>
            <a:r>
              <a:rPr lang="en-US" dirty="0" smtClean="0"/>
              <a:t>Class users  </a:t>
            </a:r>
            <a:r>
              <a:rPr lang="en-US" smtClean="0"/>
              <a:t>~~~~ object family</a:t>
            </a:r>
            <a:endParaRPr lang="en-US"/>
          </a:p>
        </p:txBody>
      </p:sp>
      <p:cxnSp>
        <p:nvCxnSpPr>
          <p:cNvPr id="13" name="Straight Arrow Connector 12"/>
          <p:cNvCxnSpPr/>
          <p:nvPr/>
        </p:nvCxnSpPr>
        <p:spPr>
          <a:xfrm flipH="1">
            <a:off x="7349067" y="2286000"/>
            <a:ext cx="296333" cy="60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73900" y="3932898"/>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60533" y="4440898"/>
            <a:ext cx="3018367" cy="646331"/>
          </a:xfrm>
          <a:prstGeom prst="rect">
            <a:avLst/>
          </a:prstGeom>
          <a:noFill/>
        </p:spPr>
        <p:txBody>
          <a:bodyPr wrap="square" rtlCol="0">
            <a:spAutoFit/>
          </a:bodyPr>
          <a:lstStyle/>
          <a:p>
            <a:r>
              <a:rPr lang="en-US" dirty="0" smtClean="0"/>
              <a:t>Making use of </a:t>
            </a:r>
            <a:r>
              <a:rPr lang="en-US" smtClean="0"/>
              <a:t>a function that we assume already exist</a:t>
            </a:r>
            <a:endParaRPr lang="en-US"/>
          </a:p>
        </p:txBody>
      </p:sp>
      <p:cxnSp>
        <p:nvCxnSpPr>
          <p:cNvPr id="19" name="Straight Arrow Connector 18"/>
          <p:cNvCxnSpPr/>
          <p:nvPr/>
        </p:nvCxnSpPr>
        <p:spPr>
          <a:xfrm flipH="1" flipV="1">
            <a:off x="8978900" y="3969848"/>
            <a:ext cx="77470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351433" y="4518166"/>
            <a:ext cx="2607735" cy="646331"/>
          </a:xfrm>
          <a:prstGeom prst="rect">
            <a:avLst/>
          </a:prstGeom>
          <a:noFill/>
        </p:spPr>
        <p:txBody>
          <a:bodyPr wrap="square" rtlCol="0">
            <a:spAutoFit/>
          </a:bodyPr>
          <a:lstStyle/>
          <a:p>
            <a:r>
              <a:rPr lang="en-US" smtClean="0"/>
              <a:t>What the function is going to use to execute </a:t>
            </a:r>
            <a:endParaRPr lang="en-US"/>
          </a:p>
        </p:txBody>
      </p:sp>
      <p:sp>
        <p:nvSpPr>
          <p:cNvPr id="21" name="Rectangle 20"/>
          <p:cNvSpPr/>
          <p:nvPr/>
        </p:nvSpPr>
        <p:spPr>
          <a:xfrm>
            <a:off x="6629737" y="5399576"/>
            <a:ext cx="3664721" cy="1200329"/>
          </a:xfrm>
          <a:prstGeom prst="rect">
            <a:avLst/>
          </a:prstGeom>
        </p:spPr>
        <p:txBody>
          <a:bodyPr wrap="none">
            <a:spAutoFit/>
          </a:bodyPr>
          <a:lstStyle/>
          <a:p>
            <a:r>
              <a:rPr lang="en-US" dirty="0"/>
              <a:t>f</a:t>
            </a:r>
            <a:r>
              <a:rPr lang="en-US" dirty="0" smtClean="0"/>
              <a:t>unction </a:t>
            </a:r>
            <a:r>
              <a:rPr lang="en-US" dirty="0" err="1" smtClean="0"/>
              <a:t>Addfriend</a:t>
            </a:r>
            <a:r>
              <a:rPr lang="en-US" dirty="0" smtClean="0"/>
              <a:t> (user) {</a:t>
            </a:r>
          </a:p>
          <a:p>
            <a:endParaRPr lang="en-US" dirty="0" smtClean="0"/>
          </a:p>
          <a:p>
            <a:r>
              <a:rPr lang="en-US" dirty="0" smtClean="0"/>
              <a:t>Put the name into an array of names</a:t>
            </a:r>
            <a:endParaRPr lang="en-US" dirty="0"/>
          </a:p>
          <a:p>
            <a:r>
              <a:rPr lang="en-US" dirty="0" smtClean="0"/>
              <a:t>};</a:t>
            </a:r>
          </a:p>
        </p:txBody>
      </p:sp>
      <p:pic>
        <p:nvPicPr>
          <p:cNvPr id="22"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161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9011" y="2966748"/>
            <a:ext cx="8160646" cy="646331"/>
          </a:xfrm>
          <a:prstGeom prst="rect">
            <a:avLst/>
          </a:prstGeom>
        </p:spPr>
        <p:txBody>
          <a:bodyPr wrap="square">
            <a:spAutoFit/>
          </a:bodyPr>
          <a:lstStyle/>
          <a:p>
            <a:r>
              <a:rPr lang="en-US" sz="3600" dirty="0" err="1">
                <a:solidFill>
                  <a:srgbClr val="413B52"/>
                </a:solidFill>
                <a:latin typeface="Consolas" charset="0"/>
              </a:rPr>
              <a:t>var</a:t>
            </a:r>
            <a:r>
              <a:rPr lang="en-US" sz="3600" dirty="0">
                <a:solidFill>
                  <a:srgbClr val="413B52"/>
                </a:solidFill>
                <a:latin typeface="Consolas" charset="0"/>
              </a:rPr>
              <a:t> something = </a:t>
            </a:r>
            <a:r>
              <a:rPr lang="en-US" sz="3600" dirty="0" err="1">
                <a:solidFill>
                  <a:srgbClr val="413B52"/>
                </a:solidFill>
                <a:latin typeface="Consolas" charset="0"/>
              </a:rPr>
              <a:t>somethingElse</a:t>
            </a:r>
            <a:endParaRPr lang="en-US" sz="3600" dirty="0"/>
          </a:p>
        </p:txBody>
      </p:sp>
      <p:cxnSp>
        <p:nvCxnSpPr>
          <p:cNvPr id="6" name="Straight Arrow Connector 5"/>
          <p:cNvCxnSpPr/>
          <p:nvPr/>
        </p:nvCxnSpPr>
        <p:spPr>
          <a:xfrm>
            <a:off x="1583871" y="2155371"/>
            <a:ext cx="575140" cy="81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1113" y="1786039"/>
            <a:ext cx="2351315" cy="369332"/>
          </a:xfrm>
          <a:prstGeom prst="rect">
            <a:avLst/>
          </a:prstGeom>
          <a:noFill/>
        </p:spPr>
        <p:txBody>
          <a:bodyPr wrap="square" rtlCol="0">
            <a:spAutoFit/>
          </a:bodyPr>
          <a:lstStyle/>
          <a:p>
            <a:r>
              <a:rPr lang="en-US" dirty="0" smtClean="0"/>
              <a:t>Numeric </a:t>
            </a:r>
            <a:r>
              <a:rPr lang="en-US" dirty="0" err="1" smtClean="0"/>
              <a:t>var</a:t>
            </a:r>
            <a:r>
              <a:rPr lang="en-US" dirty="0" smtClean="0"/>
              <a:t> or text</a:t>
            </a:r>
            <a:endParaRPr lang="en-US" dirty="0"/>
          </a:p>
        </p:txBody>
      </p:sp>
      <p:sp>
        <p:nvSpPr>
          <p:cNvPr id="8" name="TextBox 7"/>
          <p:cNvSpPr txBox="1"/>
          <p:nvPr/>
        </p:nvSpPr>
        <p:spPr>
          <a:xfrm>
            <a:off x="562451" y="3763556"/>
            <a:ext cx="1665514" cy="369332"/>
          </a:xfrm>
          <a:prstGeom prst="rect">
            <a:avLst/>
          </a:prstGeom>
          <a:noFill/>
        </p:spPr>
        <p:txBody>
          <a:bodyPr wrap="square" rtlCol="0">
            <a:spAutoFit/>
          </a:bodyPr>
          <a:lstStyle/>
          <a:p>
            <a:r>
              <a:rPr lang="en-US" smtClean="0"/>
              <a:t>Function</a:t>
            </a:r>
            <a:endParaRPr lang="en-US"/>
          </a:p>
        </p:txBody>
      </p:sp>
      <p:cxnSp>
        <p:nvCxnSpPr>
          <p:cNvPr id="9" name="Straight Arrow Connector 8"/>
          <p:cNvCxnSpPr/>
          <p:nvPr/>
        </p:nvCxnSpPr>
        <p:spPr>
          <a:xfrm flipV="1">
            <a:off x="1610643" y="3461657"/>
            <a:ext cx="389607" cy="30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898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4" name="TextBox 3"/>
          <p:cNvSpPr txBox="1"/>
          <p:nvPr/>
        </p:nvSpPr>
        <p:spPr>
          <a:xfrm>
            <a:off x="3007204" y="3149599"/>
            <a:ext cx="1684867" cy="369332"/>
          </a:xfrm>
          <a:prstGeom prst="rect">
            <a:avLst/>
          </a:prstGeom>
          <a:noFill/>
        </p:spPr>
        <p:txBody>
          <a:bodyPr wrap="square" rtlCol="0">
            <a:spAutoFit/>
          </a:bodyPr>
          <a:lstStyle/>
          <a:p>
            <a:r>
              <a:rPr lang="en-US" smtClean="0"/>
              <a:t>“this is a string”</a:t>
            </a:r>
            <a:endParaRPr lang="en-US"/>
          </a:p>
        </p:txBody>
      </p:sp>
      <p:cxnSp>
        <p:nvCxnSpPr>
          <p:cNvPr id="6" name="Straight Arrow Connector 5"/>
          <p:cNvCxnSpPr/>
          <p:nvPr/>
        </p:nvCxnSpPr>
        <p:spPr>
          <a:xfrm flipH="1">
            <a:off x="4658204" y="2286000"/>
            <a:ext cx="1202267" cy="8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1271" y="1690688"/>
            <a:ext cx="2269067" cy="646331"/>
          </a:xfrm>
          <a:prstGeom prst="rect">
            <a:avLst/>
          </a:prstGeom>
          <a:noFill/>
        </p:spPr>
        <p:txBody>
          <a:bodyPr wrap="square" rtlCol="0">
            <a:spAutoFit/>
          </a:bodyPr>
          <a:lstStyle/>
          <a:p>
            <a:r>
              <a:rPr lang="en-US" dirty="0" smtClean="0"/>
              <a:t>If you put quotes it becomes a string</a:t>
            </a:r>
            <a:endParaRPr lang="en-US" dirty="0"/>
          </a:p>
        </p:txBody>
      </p:sp>
      <p:cxnSp>
        <p:nvCxnSpPr>
          <p:cNvPr id="9" name="Straight Arrow Connector 8"/>
          <p:cNvCxnSpPr/>
          <p:nvPr/>
        </p:nvCxnSpPr>
        <p:spPr>
          <a:xfrm flipH="1">
            <a:off x="2219804" y="3894667"/>
            <a:ext cx="60960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7137" y="4538133"/>
            <a:ext cx="2472267" cy="1200329"/>
          </a:xfrm>
          <a:prstGeom prst="rect">
            <a:avLst/>
          </a:prstGeom>
          <a:noFill/>
        </p:spPr>
        <p:txBody>
          <a:bodyPr wrap="square" rtlCol="0">
            <a:spAutoFit/>
          </a:bodyPr>
          <a:lstStyle/>
          <a:p>
            <a:r>
              <a:rPr lang="en-US" dirty="0" smtClean="0"/>
              <a:t>‘\n’ – new line</a:t>
            </a:r>
          </a:p>
          <a:p>
            <a:r>
              <a:rPr lang="en-US" dirty="0" smtClean="0"/>
              <a:t>‘\t ‘ - give a tab character</a:t>
            </a:r>
          </a:p>
          <a:p>
            <a:r>
              <a:rPr lang="en-US" dirty="0" smtClean="0"/>
              <a:t>‘\\’ - backslash </a:t>
            </a:r>
            <a:endParaRPr lang="en-US" dirty="0"/>
          </a:p>
        </p:txBody>
      </p:sp>
      <p:cxnSp>
        <p:nvCxnSpPr>
          <p:cNvPr id="12" name="Straight Arrow Connector 11"/>
          <p:cNvCxnSpPr/>
          <p:nvPr/>
        </p:nvCxnSpPr>
        <p:spPr>
          <a:xfrm>
            <a:off x="3608338" y="3894667"/>
            <a:ext cx="241299"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7204" y="4538133"/>
            <a:ext cx="2734734" cy="923330"/>
          </a:xfrm>
          <a:prstGeom prst="rect">
            <a:avLst/>
          </a:prstGeom>
          <a:noFill/>
        </p:spPr>
        <p:txBody>
          <a:bodyPr wrap="square" rtlCol="0">
            <a:spAutoFit/>
          </a:bodyPr>
          <a:lstStyle/>
          <a:p>
            <a:r>
              <a:rPr lang="en-US" dirty="0" smtClean="0"/>
              <a:t>Concatenate</a:t>
            </a:r>
          </a:p>
          <a:p>
            <a:endParaRPr lang="en-US" dirty="0"/>
          </a:p>
          <a:p>
            <a:r>
              <a:rPr lang="en-US" dirty="0" smtClean="0"/>
              <a:t>“I” + “am” + “awesome”</a:t>
            </a:r>
            <a:endParaRPr lang="en-US" dirty="0"/>
          </a:p>
        </p:txBody>
      </p:sp>
      <p:pic>
        <p:nvPicPr>
          <p:cNvPr id="15" name="Picture 14"/>
          <p:cNvPicPr>
            <a:picLocks noChangeAspect="1"/>
          </p:cNvPicPr>
          <p:nvPr/>
        </p:nvPicPr>
        <p:blipFill>
          <a:blip r:embed="rId2"/>
          <a:stretch>
            <a:fillRect/>
          </a:stretch>
        </p:blipFill>
        <p:spPr>
          <a:xfrm>
            <a:off x="7511471" y="2715536"/>
            <a:ext cx="4469630" cy="1003874"/>
          </a:xfrm>
          <a:prstGeom prst="rect">
            <a:avLst/>
          </a:prstGeom>
        </p:spPr>
      </p:pic>
      <p:sp>
        <p:nvSpPr>
          <p:cNvPr id="16" name="TextBox 15"/>
          <p:cNvSpPr txBox="1"/>
          <p:nvPr/>
        </p:nvSpPr>
        <p:spPr>
          <a:xfrm>
            <a:off x="6024416" y="2998801"/>
            <a:ext cx="2476115" cy="369332"/>
          </a:xfrm>
          <a:prstGeom prst="rect">
            <a:avLst/>
          </a:prstGeom>
          <a:noFill/>
        </p:spPr>
        <p:txBody>
          <a:bodyPr wrap="square" rtlCol="0">
            <a:spAutoFit/>
          </a:bodyPr>
          <a:lstStyle/>
          <a:p>
            <a:r>
              <a:rPr lang="en-US" smtClean="0"/>
              <a:t>Proeprties</a:t>
            </a:r>
            <a:endParaRPr lang="en-US" dirty="0"/>
          </a:p>
        </p:txBody>
      </p:sp>
      <p:pic>
        <p:nvPicPr>
          <p:cNvPr id="17" name="Picture 16"/>
          <p:cNvPicPr>
            <a:picLocks noChangeAspect="1"/>
          </p:cNvPicPr>
          <p:nvPr/>
        </p:nvPicPr>
        <p:blipFill>
          <a:blip r:embed="rId3"/>
          <a:stretch>
            <a:fillRect/>
          </a:stretch>
        </p:blipFill>
        <p:spPr>
          <a:xfrm>
            <a:off x="7511471" y="3788652"/>
            <a:ext cx="3356264" cy="428045"/>
          </a:xfrm>
          <a:prstGeom prst="rect">
            <a:avLst/>
          </a:prstGeom>
        </p:spPr>
      </p:pic>
      <p:pic>
        <p:nvPicPr>
          <p:cNvPr id="18" name="Picture 17"/>
          <p:cNvPicPr>
            <a:picLocks noChangeAspect="1"/>
          </p:cNvPicPr>
          <p:nvPr/>
        </p:nvPicPr>
        <p:blipFill>
          <a:blip r:embed="rId4"/>
          <a:stretch>
            <a:fillRect/>
          </a:stretch>
        </p:blipFill>
        <p:spPr>
          <a:xfrm>
            <a:off x="7618458" y="4285939"/>
            <a:ext cx="3699934" cy="1539917"/>
          </a:xfrm>
          <a:prstGeom prst="rect">
            <a:avLst/>
          </a:prstGeom>
        </p:spPr>
      </p:pic>
      <p:pic>
        <p:nvPicPr>
          <p:cNvPr id="19"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08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sp>
        <p:nvSpPr>
          <p:cNvPr id="4" name="TextBox 3"/>
          <p:cNvSpPr txBox="1"/>
          <p:nvPr/>
        </p:nvSpPr>
        <p:spPr>
          <a:xfrm>
            <a:off x="1418163" y="2221258"/>
            <a:ext cx="1837273" cy="584775"/>
          </a:xfrm>
          <a:prstGeom prst="rect">
            <a:avLst/>
          </a:prstGeom>
          <a:noFill/>
        </p:spPr>
        <p:txBody>
          <a:bodyPr wrap="square" rtlCol="0">
            <a:spAutoFit/>
          </a:bodyPr>
          <a:lstStyle/>
          <a:p>
            <a:r>
              <a:rPr lang="en-US" sz="3200" dirty="0" smtClean="0"/>
              <a:t>+ * % /</a:t>
            </a:r>
          </a:p>
        </p:txBody>
      </p:sp>
      <p:sp>
        <p:nvSpPr>
          <p:cNvPr id="5" name="TextBox 4"/>
          <p:cNvSpPr txBox="1"/>
          <p:nvPr/>
        </p:nvSpPr>
        <p:spPr>
          <a:xfrm>
            <a:off x="3047999" y="2224952"/>
            <a:ext cx="372534" cy="584775"/>
          </a:xfrm>
          <a:prstGeom prst="rect">
            <a:avLst/>
          </a:prstGeom>
          <a:noFill/>
        </p:spPr>
        <p:txBody>
          <a:bodyPr wrap="square" rtlCol="0">
            <a:spAutoFit/>
          </a:bodyPr>
          <a:lstStyle/>
          <a:p>
            <a:r>
              <a:rPr lang="en-US" sz="3200" dirty="0"/>
              <a:t>-</a:t>
            </a:r>
            <a:endParaRPr lang="en-US" sz="3200" dirty="0" smtClean="0"/>
          </a:p>
        </p:txBody>
      </p:sp>
      <p:sp>
        <p:nvSpPr>
          <p:cNvPr id="6" name="TextBox 5"/>
          <p:cNvSpPr txBox="1"/>
          <p:nvPr/>
        </p:nvSpPr>
        <p:spPr>
          <a:xfrm>
            <a:off x="1845733" y="1709667"/>
            <a:ext cx="2116667" cy="369332"/>
          </a:xfrm>
          <a:prstGeom prst="rect">
            <a:avLst/>
          </a:prstGeom>
          <a:noFill/>
        </p:spPr>
        <p:txBody>
          <a:bodyPr wrap="square" rtlCol="0">
            <a:spAutoFit/>
          </a:bodyPr>
          <a:lstStyle/>
          <a:p>
            <a:r>
              <a:rPr lang="en-US" smtClean="0"/>
              <a:t>Binary</a:t>
            </a:r>
            <a:endParaRPr lang="en-US"/>
          </a:p>
        </p:txBody>
      </p:sp>
      <p:sp>
        <p:nvSpPr>
          <p:cNvPr id="7" name="TextBox 6"/>
          <p:cNvSpPr txBox="1"/>
          <p:nvPr/>
        </p:nvSpPr>
        <p:spPr>
          <a:xfrm>
            <a:off x="4013201" y="1744860"/>
            <a:ext cx="2116667" cy="369332"/>
          </a:xfrm>
          <a:prstGeom prst="rect">
            <a:avLst/>
          </a:prstGeom>
          <a:noFill/>
        </p:spPr>
        <p:txBody>
          <a:bodyPr wrap="square" rtlCol="0">
            <a:spAutoFit/>
          </a:bodyPr>
          <a:lstStyle/>
          <a:p>
            <a:r>
              <a:rPr lang="en-US" dirty="0" smtClean="0"/>
              <a:t>Unary</a:t>
            </a:r>
            <a:endParaRPr lang="en-US" dirty="0"/>
          </a:p>
        </p:txBody>
      </p:sp>
      <p:sp>
        <p:nvSpPr>
          <p:cNvPr id="8" name="TextBox 7"/>
          <p:cNvSpPr txBox="1"/>
          <p:nvPr/>
        </p:nvSpPr>
        <p:spPr>
          <a:xfrm>
            <a:off x="3776137" y="2245780"/>
            <a:ext cx="2489200" cy="4278094"/>
          </a:xfrm>
          <a:prstGeom prst="rect">
            <a:avLst/>
          </a:prstGeom>
          <a:noFill/>
        </p:spPr>
        <p:txBody>
          <a:bodyPr wrap="square" rtlCol="0">
            <a:spAutoFit/>
          </a:bodyPr>
          <a:lstStyle/>
          <a:p>
            <a:r>
              <a:rPr lang="en-US" sz="2800" dirty="0" err="1" smtClean="0"/>
              <a:t>Typeof</a:t>
            </a:r>
            <a:endParaRPr lang="en-US" sz="2800" dirty="0" smtClean="0"/>
          </a:p>
          <a:p>
            <a:r>
              <a:rPr lang="en-US" sz="2800" i="1" dirty="0" smtClean="0"/>
              <a:t>delete</a:t>
            </a:r>
            <a:endParaRPr lang="en-US" sz="1600" i="1" dirty="0"/>
          </a:p>
          <a:p>
            <a:r>
              <a:rPr lang="en-US" sz="3600" i="1" dirty="0" smtClean="0"/>
              <a:t>!</a:t>
            </a:r>
            <a:endParaRPr lang="en-US" sz="3600" i="1" dirty="0"/>
          </a:p>
          <a:p>
            <a:r>
              <a:rPr lang="en-US" sz="3600" i="1" dirty="0" smtClean="0"/>
              <a:t>+=</a:t>
            </a:r>
          </a:p>
          <a:p>
            <a:r>
              <a:rPr lang="en-US" sz="3600" i="1" dirty="0" smtClean="0"/>
              <a:t>*=</a:t>
            </a:r>
          </a:p>
          <a:p>
            <a:r>
              <a:rPr lang="en-US" sz="3600" i="1" dirty="0" smtClean="0"/>
              <a:t>-=</a:t>
            </a:r>
            <a:endParaRPr lang="en-US" sz="3600" i="1" dirty="0"/>
          </a:p>
          <a:p>
            <a:r>
              <a:rPr lang="en-US" sz="3600" i="1" dirty="0" smtClean="0"/>
              <a:t>++</a:t>
            </a:r>
          </a:p>
          <a:p>
            <a:r>
              <a:rPr lang="en-US" sz="3600" i="1" dirty="0" smtClean="0"/>
              <a:t>_ _</a:t>
            </a:r>
          </a:p>
        </p:txBody>
      </p:sp>
      <p:sp>
        <p:nvSpPr>
          <p:cNvPr id="9" name="TextBox 8"/>
          <p:cNvSpPr txBox="1"/>
          <p:nvPr/>
        </p:nvSpPr>
        <p:spPr>
          <a:xfrm>
            <a:off x="1845733" y="3156285"/>
            <a:ext cx="1574800" cy="584775"/>
          </a:xfrm>
          <a:prstGeom prst="rect">
            <a:avLst/>
          </a:prstGeom>
          <a:noFill/>
        </p:spPr>
        <p:txBody>
          <a:bodyPr wrap="square" rtlCol="0">
            <a:spAutoFit/>
          </a:bodyPr>
          <a:lstStyle/>
          <a:p>
            <a:r>
              <a:rPr lang="en-US" sz="3200" smtClean="0"/>
              <a:t>&gt;=, &lt;=</a:t>
            </a:r>
            <a:endParaRPr lang="en-US" sz="3200" dirty="0" smtClean="0"/>
          </a:p>
        </p:txBody>
      </p:sp>
      <p:sp>
        <p:nvSpPr>
          <p:cNvPr id="10" name="TextBox 9"/>
          <p:cNvSpPr txBox="1"/>
          <p:nvPr/>
        </p:nvSpPr>
        <p:spPr>
          <a:xfrm>
            <a:off x="1845733" y="3799752"/>
            <a:ext cx="1574800" cy="1569660"/>
          </a:xfrm>
          <a:prstGeom prst="rect">
            <a:avLst/>
          </a:prstGeom>
          <a:noFill/>
        </p:spPr>
        <p:txBody>
          <a:bodyPr wrap="square" rtlCol="0">
            <a:spAutoFit/>
          </a:bodyPr>
          <a:lstStyle/>
          <a:p>
            <a:r>
              <a:rPr lang="en-US" sz="3200" dirty="0" smtClean="0"/>
              <a:t>=</a:t>
            </a:r>
          </a:p>
          <a:p>
            <a:r>
              <a:rPr lang="en-US" sz="3200" dirty="0" smtClean="0"/>
              <a:t>==</a:t>
            </a:r>
          </a:p>
          <a:p>
            <a:r>
              <a:rPr lang="en-US" sz="3200" dirty="0" smtClean="0"/>
              <a:t>===</a:t>
            </a:r>
          </a:p>
        </p:txBody>
      </p:sp>
      <p:sp>
        <p:nvSpPr>
          <p:cNvPr id="11" name="TextBox 10"/>
          <p:cNvSpPr txBox="1"/>
          <p:nvPr/>
        </p:nvSpPr>
        <p:spPr>
          <a:xfrm>
            <a:off x="1845733" y="5369412"/>
            <a:ext cx="1574800" cy="1077218"/>
          </a:xfrm>
          <a:prstGeom prst="rect">
            <a:avLst/>
          </a:prstGeom>
          <a:noFill/>
        </p:spPr>
        <p:txBody>
          <a:bodyPr wrap="square" rtlCol="0">
            <a:spAutoFit/>
          </a:bodyPr>
          <a:lstStyle/>
          <a:p>
            <a:r>
              <a:rPr lang="en-US" sz="3200" dirty="0" smtClean="0"/>
              <a:t>!=</a:t>
            </a:r>
          </a:p>
          <a:p>
            <a:r>
              <a:rPr lang="en-US" sz="3200" dirty="0" smtClean="0"/>
              <a:t>!==</a:t>
            </a:r>
          </a:p>
        </p:txBody>
      </p:sp>
      <p:sp>
        <p:nvSpPr>
          <p:cNvPr id="12" name="TextBox 11"/>
          <p:cNvSpPr txBox="1"/>
          <p:nvPr/>
        </p:nvSpPr>
        <p:spPr>
          <a:xfrm>
            <a:off x="7196667" y="1776971"/>
            <a:ext cx="2116667" cy="369332"/>
          </a:xfrm>
          <a:prstGeom prst="rect">
            <a:avLst/>
          </a:prstGeom>
          <a:noFill/>
        </p:spPr>
        <p:txBody>
          <a:bodyPr wrap="square" rtlCol="0">
            <a:spAutoFit/>
          </a:bodyPr>
          <a:lstStyle/>
          <a:p>
            <a:r>
              <a:rPr lang="en-US" dirty="0" smtClean="0"/>
              <a:t>Logic</a:t>
            </a:r>
            <a:endParaRPr lang="en-US" dirty="0"/>
          </a:p>
        </p:txBody>
      </p:sp>
      <p:sp>
        <p:nvSpPr>
          <p:cNvPr id="13" name="TextBox 12"/>
          <p:cNvSpPr txBox="1"/>
          <p:nvPr/>
        </p:nvSpPr>
        <p:spPr>
          <a:xfrm>
            <a:off x="7010400" y="2722470"/>
            <a:ext cx="2489200" cy="1754326"/>
          </a:xfrm>
          <a:prstGeom prst="rect">
            <a:avLst/>
          </a:prstGeom>
          <a:noFill/>
        </p:spPr>
        <p:txBody>
          <a:bodyPr wrap="square" rtlCol="0">
            <a:spAutoFit/>
          </a:bodyPr>
          <a:lstStyle/>
          <a:p>
            <a:r>
              <a:rPr lang="en-US" i="1" dirty="0" smtClean="0"/>
              <a:t>&amp;&amp;  //and</a:t>
            </a:r>
            <a:endParaRPr lang="en-US" i="1" dirty="0"/>
          </a:p>
          <a:p>
            <a:endParaRPr lang="en-US" i="1" dirty="0" smtClean="0"/>
          </a:p>
          <a:p>
            <a:r>
              <a:rPr lang="en-US" i="1" dirty="0" smtClean="0"/>
              <a:t>||   //Or</a:t>
            </a:r>
          </a:p>
          <a:p>
            <a:endParaRPr lang="en-US" i="1" dirty="0"/>
          </a:p>
          <a:p>
            <a:r>
              <a:rPr lang="en-US" i="1" dirty="0" smtClean="0"/>
              <a:t>!    //Not</a:t>
            </a:r>
          </a:p>
          <a:p>
            <a:endParaRPr lang="en-US" i="1" dirty="0" smtClean="0"/>
          </a:p>
        </p:txBody>
      </p:sp>
      <p:grpSp>
        <p:nvGrpSpPr>
          <p:cNvPr id="20" name="Group 19"/>
          <p:cNvGrpSpPr/>
          <p:nvPr/>
        </p:nvGrpSpPr>
        <p:grpSpPr>
          <a:xfrm>
            <a:off x="6502401" y="4238580"/>
            <a:ext cx="2523067" cy="1492825"/>
            <a:chOff x="9008533" y="4184408"/>
            <a:chExt cx="2523067" cy="1492825"/>
          </a:xfrm>
        </p:grpSpPr>
        <p:sp>
          <p:nvSpPr>
            <p:cNvPr id="14" name="TextBox 13"/>
            <p:cNvSpPr txBox="1"/>
            <p:nvPr/>
          </p:nvSpPr>
          <p:spPr>
            <a:xfrm>
              <a:off x="9008533" y="4753903"/>
              <a:ext cx="2523067" cy="923330"/>
            </a:xfrm>
            <a:prstGeom prst="rect">
              <a:avLst/>
            </a:prstGeom>
            <a:noFill/>
          </p:spPr>
          <p:txBody>
            <a:bodyPr wrap="square" rtlCol="0">
              <a:spAutoFit/>
            </a:bodyPr>
            <a:lstStyle/>
            <a:p>
              <a:r>
                <a:rPr lang="en-US" dirty="0" smtClean="0"/>
                <a:t>Unary operator that flips the value given to it in </a:t>
              </a:r>
              <a:r>
                <a:rPr lang="en-US" dirty="0" err="1" smtClean="0"/>
                <a:t>booleans</a:t>
              </a:r>
              <a:endParaRPr lang="en-US" dirty="0"/>
            </a:p>
          </p:txBody>
        </p:sp>
        <p:cxnSp>
          <p:nvCxnSpPr>
            <p:cNvPr id="19" name="Straight Arrow Connector 18"/>
            <p:cNvCxnSpPr/>
            <p:nvPr/>
          </p:nvCxnSpPr>
          <p:spPr>
            <a:xfrm flipV="1">
              <a:off x="9702799" y="4184408"/>
              <a:ext cx="0" cy="569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299201" y="6055301"/>
            <a:ext cx="3776133" cy="369332"/>
          </a:xfrm>
          <a:prstGeom prst="rect">
            <a:avLst/>
          </a:prstGeom>
          <a:noFill/>
        </p:spPr>
        <p:txBody>
          <a:bodyPr wrap="square" rtlCol="0">
            <a:spAutoFit/>
          </a:bodyPr>
          <a:lstStyle/>
          <a:p>
            <a:r>
              <a:rPr lang="en-US" smtClean="0"/>
              <a:t>1 + 1 == 2 &amp;&amp; 10 *10 &gt; 50</a:t>
            </a:r>
            <a:endParaRPr lang="en-US"/>
          </a:p>
        </p:txBody>
      </p:sp>
      <p:sp>
        <p:nvSpPr>
          <p:cNvPr id="23" name="TextBox 22"/>
          <p:cNvSpPr txBox="1"/>
          <p:nvPr/>
        </p:nvSpPr>
        <p:spPr>
          <a:xfrm>
            <a:off x="9516533" y="1743408"/>
            <a:ext cx="2116667" cy="369332"/>
          </a:xfrm>
          <a:prstGeom prst="rect">
            <a:avLst/>
          </a:prstGeom>
          <a:noFill/>
        </p:spPr>
        <p:txBody>
          <a:bodyPr wrap="square" rtlCol="0">
            <a:spAutoFit/>
          </a:bodyPr>
          <a:lstStyle/>
          <a:p>
            <a:r>
              <a:rPr lang="en-US" dirty="0" smtClean="0"/>
              <a:t>Ternary</a:t>
            </a:r>
            <a:endParaRPr lang="en-US" dirty="0"/>
          </a:p>
        </p:txBody>
      </p:sp>
      <p:sp>
        <p:nvSpPr>
          <p:cNvPr id="24" name="TextBox 23"/>
          <p:cNvSpPr txBox="1"/>
          <p:nvPr/>
        </p:nvSpPr>
        <p:spPr>
          <a:xfrm>
            <a:off x="8864599" y="2775190"/>
            <a:ext cx="3005667" cy="369332"/>
          </a:xfrm>
          <a:prstGeom prst="rect">
            <a:avLst/>
          </a:prstGeom>
          <a:noFill/>
        </p:spPr>
        <p:txBody>
          <a:bodyPr wrap="square" rtlCol="0">
            <a:spAutoFit/>
          </a:bodyPr>
          <a:lstStyle/>
          <a:p>
            <a:r>
              <a:rPr lang="en-US" i="1" dirty="0" smtClean="0"/>
              <a:t>Boolean ? entery1 : entrey2 </a:t>
            </a:r>
          </a:p>
        </p:txBody>
      </p:sp>
      <p:cxnSp>
        <p:nvCxnSpPr>
          <p:cNvPr id="26" name="Straight Arrow Connector 25"/>
          <p:cNvCxnSpPr/>
          <p:nvPr/>
        </p:nvCxnSpPr>
        <p:spPr>
          <a:xfrm flipV="1">
            <a:off x="9499600" y="3253075"/>
            <a:ext cx="0" cy="45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50866" y="3788790"/>
            <a:ext cx="931333" cy="646331"/>
          </a:xfrm>
          <a:prstGeom prst="rect">
            <a:avLst/>
          </a:prstGeom>
          <a:noFill/>
        </p:spPr>
        <p:txBody>
          <a:bodyPr wrap="square" rtlCol="0">
            <a:spAutoFit/>
          </a:bodyPr>
          <a:lstStyle/>
          <a:p>
            <a:r>
              <a:rPr lang="en-US" smtClean="0"/>
              <a:t>If this is true</a:t>
            </a:r>
            <a:endParaRPr lang="en-US"/>
          </a:p>
        </p:txBody>
      </p:sp>
      <p:sp>
        <p:nvSpPr>
          <p:cNvPr id="29" name="TextBox 28"/>
          <p:cNvSpPr txBox="1"/>
          <p:nvPr/>
        </p:nvSpPr>
        <p:spPr>
          <a:xfrm>
            <a:off x="10016063" y="3632872"/>
            <a:ext cx="2302934" cy="923330"/>
          </a:xfrm>
          <a:prstGeom prst="rect">
            <a:avLst/>
          </a:prstGeom>
          <a:noFill/>
        </p:spPr>
        <p:txBody>
          <a:bodyPr wrap="square" rtlCol="0">
            <a:spAutoFit/>
          </a:bodyPr>
          <a:lstStyle/>
          <a:p>
            <a:r>
              <a:rPr lang="en-US" dirty="0" smtClean="0"/>
              <a:t>The it returns entry one if it is false it </a:t>
            </a:r>
            <a:r>
              <a:rPr lang="en-US" smtClean="0"/>
              <a:t>returns entry </a:t>
            </a:r>
            <a:r>
              <a:rPr lang="en-US" dirty="0" smtClean="0"/>
              <a:t>2</a:t>
            </a:r>
            <a:endParaRPr lang="en-US" dirty="0"/>
          </a:p>
        </p:txBody>
      </p:sp>
      <p:pic>
        <p:nvPicPr>
          <p:cNvPr id="3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857857" y="6324971"/>
            <a:ext cx="1574800" cy="584775"/>
          </a:xfrm>
          <a:prstGeom prst="rect">
            <a:avLst/>
          </a:prstGeom>
          <a:noFill/>
        </p:spPr>
        <p:txBody>
          <a:bodyPr wrap="square" rtlCol="0">
            <a:spAutoFit/>
          </a:bodyPr>
          <a:lstStyle/>
          <a:p>
            <a:r>
              <a:rPr lang="en-US" sz="3200" smtClean="0"/>
              <a:t>in</a:t>
            </a:r>
            <a:endParaRPr lang="en-US" sz="3200" dirty="0" smtClean="0"/>
          </a:p>
        </p:txBody>
      </p:sp>
    </p:spTree>
    <p:extLst>
      <p:ext uri="{BB962C8B-B14F-4D97-AF65-F5344CB8AC3E}">
        <p14:creationId xmlns:p14="http://schemas.microsoft.com/office/powerpoint/2010/main" val="12837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3" grpId="0"/>
      <p:bldP spid="21" grpId="0"/>
      <p:bldP spid="24" grpId="0"/>
      <p:bldP spid="3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US" dirty="0"/>
          </a:p>
        </p:txBody>
      </p:sp>
      <p:sp>
        <p:nvSpPr>
          <p:cNvPr id="4" name="TextBox 3"/>
          <p:cNvSpPr txBox="1"/>
          <p:nvPr/>
        </p:nvSpPr>
        <p:spPr>
          <a:xfrm>
            <a:off x="4461933" y="1690688"/>
            <a:ext cx="3268133" cy="769441"/>
          </a:xfrm>
          <a:prstGeom prst="rect">
            <a:avLst/>
          </a:prstGeom>
          <a:noFill/>
        </p:spPr>
        <p:txBody>
          <a:bodyPr wrap="square" rtlCol="0">
            <a:spAutoFit/>
          </a:bodyPr>
          <a:lstStyle/>
          <a:p>
            <a:r>
              <a:rPr lang="en-US" sz="4400" dirty="0" smtClean="0">
                <a:solidFill>
                  <a:srgbClr val="00B050"/>
                </a:solidFill>
              </a:rPr>
              <a:t>True</a:t>
            </a:r>
            <a:r>
              <a:rPr lang="en-US" sz="4400" dirty="0" smtClean="0"/>
              <a:t>  or </a:t>
            </a:r>
            <a:r>
              <a:rPr lang="en-US" sz="4400" dirty="0" smtClean="0">
                <a:solidFill>
                  <a:srgbClr val="FF0000"/>
                </a:solidFill>
              </a:rPr>
              <a:t>false</a:t>
            </a:r>
            <a:endParaRPr lang="en-US" sz="4400" dirty="0">
              <a:solidFill>
                <a:srgbClr val="FF0000"/>
              </a:solidFill>
            </a:endParaRPr>
          </a:p>
        </p:txBody>
      </p:sp>
      <p:sp>
        <p:nvSpPr>
          <p:cNvPr id="5" name="TextBox 4"/>
          <p:cNvSpPr txBox="1"/>
          <p:nvPr/>
        </p:nvSpPr>
        <p:spPr>
          <a:xfrm>
            <a:off x="838200" y="2460129"/>
            <a:ext cx="2209800" cy="2585323"/>
          </a:xfrm>
          <a:prstGeom prst="rect">
            <a:avLst/>
          </a:prstGeom>
          <a:noFill/>
        </p:spPr>
        <p:txBody>
          <a:bodyPr wrap="square" rtlCol="0">
            <a:spAutoFit/>
          </a:bodyPr>
          <a:lstStyle/>
          <a:p>
            <a:r>
              <a:rPr lang="en-US" dirty="0" smtClean="0"/>
              <a:t>Example</a:t>
            </a:r>
          </a:p>
          <a:p>
            <a:endParaRPr lang="en-US" dirty="0"/>
          </a:p>
          <a:p>
            <a:r>
              <a:rPr lang="en-US" dirty="0" smtClean="0"/>
              <a:t>3 == 3</a:t>
            </a:r>
          </a:p>
          <a:p>
            <a:endParaRPr lang="en-US" dirty="0"/>
          </a:p>
          <a:p>
            <a:r>
              <a:rPr lang="en-US" dirty="0" smtClean="0"/>
              <a:t>3&gt;1</a:t>
            </a:r>
          </a:p>
          <a:p>
            <a:endParaRPr lang="en-US" dirty="0"/>
          </a:p>
          <a:p>
            <a:r>
              <a:rPr lang="en-US" dirty="0" smtClean="0"/>
              <a:t>3&lt;1</a:t>
            </a:r>
          </a:p>
          <a:p>
            <a:endParaRPr lang="en-US" dirty="0"/>
          </a:p>
          <a:p>
            <a:r>
              <a:rPr lang="en-US" dirty="0" smtClean="0"/>
              <a:t>“t” == “t”</a:t>
            </a:r>
            <a:endParaRPr lang="en-US" dirty="0"/>
          </a:p>
        </p:txBody>
      </p:sp>
      <p:sp>
        <p:nvSpPr>
          <p:cNvPr id="6" name="TextBox 5"/>
          <p:cNvSpPr txBox="1"/>
          <p:nvPr/>
        </p:nvSpPr>
        <p:spPr>
          <a:xfrm>
            <a:off x="4097867" y="2827867"/>
            <a:ext cx="4114800" cy="369332"/>
          </a:xfrm>
          <a:prstGeom prst="rect">
            <a:avLst/>
          </a:prstGeom>
          <a:noFill/>
        </p:spPr>
        <p:txBody>
          <a:bodyPr wrap="square" rtlCol="0">
            <a:spAutoFit/>
          </a:bodyPr>
          <a:lstStyle/>
          <a:p>
            <a:r>
              <a:rPr lang="en-US" dirty="0" err="1" smtClean="0"/>
              <a:t>NaN</a:t>
            </a:r>
            <a:r>
              <a:rPr lang="en-US" dirty="0" smtClean="0"/>
              <a:t> === </a:t>
            </a:r>
            <a:r>
              <a:rPr lang="en-US" dirty="0" err="1" smtClean="0"/>
              <a:t>NaN</a:t>
            </a:r>
            <a:r>
              <a:rPr lang="en-US" dirty="0" smtClean="0"/>
              <a:t>  // false</a:t>
            </a:r>
            <a:endParaRPr lang="en-US" dirty="0"/>
          </a:p>
        </p:txBody>
      </p:sp>
      <p:sp>
        <p:nvSpPr>
          <p:cNvPr id="8" name="TextBox 7"/>
          <p:cNvSpPr txBox="1"/>
          <p:nvPr/>
        </p:nvSpPr>
        <p:spPr>
          <a:xfrm>
            <a:off x="4097867" y="3606800"/>
            <a:ext cx="4284133" cy="1477328"/>
          </a:xfrm>
          <a:prstGeom prst="rect">
            <a:avLst/>
          </a:prstGeom>
          <a:noFill/>
        </p:spPr>
        <p:txBody>
          <a:bodyPr wrap="square" rtlCol="0">
            <a:spAutoFit/>
          </a:bodyPr>
          <a:lstStyle/>
          <a:p>
            <a:r>
              <a:rPr lang="en-US" dirty="0" err="1" smtClean="0"/>
              <a:t>Console.log</a:t>
            </a:r>
            <a:r>
              <a:rPr lang="en-US" dirty="0" smtClean="0"/>
              <a:t> (true &amp;&amp; </a:t>
            </a:r>
            <a:r>
              <a:rPr lang="en-US" dirty="0" err="1" smtClean="0"/>
              <a:t>flase</a:t>
            </a:r>
            <a:r>
              <a:rPr lang="en-US" dirty="0" smtClean="0"/>
              <a:t>)  //false</a:t>
            </a:r>
          </a:p>
          <a:p>
            <a:endParaRPr lang="en-US" dirty="0"/>
          </a:p>
          <a:p>
            <a:r>
              <a:rPr lang="en-US" dirty="0" err="1" smtClean="0"/>
              <a:t>Console.log</a:t>
            </a:r>
            <a:r>
              <a:rPr lang="en-US" dirty="0" smtClean="0"/>
              <a:t>(true &amp;&amp; true) //</a:t>
            </a:r>
            <a:r>
              <a:rPr lang="en-US" dirty="0" err="1" smtClean="0"/>
              <a:t>flase</a:t>
            </a:r>
            <a:endParaRPr lang="en-US" dirty="0" smtClean="0"/>
          </a:p>
          <a:p>
            <a:endParaRPr lang="en-US" dirty="0"/>
          </a:p>
          <a:p>
            <a:r>
              <a:rPr lang="en-US" dirty="0" smtClean="0"/>
              <a:t>!true // false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0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program</a:t>
            </a:r>
            <a:endParaRPr lang="en-US" dirty="0"/>
          </a:p>
        </p:txBody>
      </p:sp>
      <p:sp>
        <p:nvSpPr>
          <p:cNvPr id="4" name="TextBox 3"/>
          <p:cNvSpPr txBox="1"/>
          <p:nvPr/>
        </p:nvSpPr>
        <p:spPr>
          <a:xfrm>
            <a:off x="1270000" y="1828800"/>
            <a:ext cx="982135" cy="646331"/>
          </a:xfrm>
          <a:prstGeom prst="rect">
            <a:avLst/>
          </a:prstGeom>
          <a:noFill/>
        </p:spPr>
        <p:txBody>
          <a:bodyPr wrap="square" rtlCol="0">
            <a:spAutoFit/>
          </a:bodyPr>
          <a:lstStyle/>
          <a:p>
            <a:r>
              <a:rPr lang="en-US" dirty="0" smtClean="0"/>
              <a:t>1;</a:t>
            </a:r>
          </a:p>
          <a:p>
            <a:r>
              <a:rPr lang="en-US" dirty="0" smtClean="0"/>
              <a:t>!false;</a:t>
            </a:r>
          </a:p>
        </p:txBody>
      </p:sp>
      <p:grpSp>
        <p:nvGrpSpPr>
          <p:cNvPr id="10" name="Group 9"/>
          <p:cNvGrpSpPr/>
          <p:nvPr/>
        </p:nvGrpSpPr>
        <p:grpSpPr>
          <a:xfrm>
            <a:off x="2624667" y="1878167"/>
            <a:ext cx="8729133" cy="646331"/>
            <a:chOff x="2624667" y="1878167"/>
            <a:chExt cx="8729133" cy="646331"/>
          </a:xfrm>
        </p:grpSpPr>
        <p:grpSp>
          <p:nvGrpSpPr>
            <p:cNvPr id="8" name="Group 7"/>
            <p:cNvGrpSpPr/>
            <p:nvPr/>
          </p:nvGrpSpPr>
          <p:grpSpPr>
            <a:xfrm>
              <a:off x="2624667" y="1878167"/>
              <a:ext cx="6214532" cy="646331"/>
              <a:chOff x="2624667" y="1878167"/>
              <a:chExt cx="6214532" cy="646331"/>
            </a:xfrm>
          </p:grpSpPr>
          <p:cxnSp>
            <p:nvCxnSpPr>
              <p:cNvPr id="6" name="Straight Arrow Connector 5"/>
              <p:cNvCxnSpPr/>
              <p:nvPr/>
            </p:nvCxnSpPr>
            <p:spPr>
              <a:xfrm>
                <a:off x="2624667" y="2201333"/>
                <a:ext cx="10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13199" y="1878167"/>
                <a:ext cx="4826000" cy="646331"/>
              </a:xfrm>
              <a:prstGeom prst="rect">
                <a:avLst/>
              </a:prstGeom>
              <a:noFill/>
            </p:spPr>
            <p:txBody>
              <a:bodyPr wrap="square" rtlCol="0">
                <a:spAutoFit/>
              </a:bodyPr>
              <a:lstStyle/>
              <a:p>
                <a:r>
                  <a:rPr lang="en-US" dirty="0" smtClean="0"/>
                  <a:t>But this would just despaired , it is </a:t>
                </a:r>
                <a:r>
                  <a:rPr lang="en-US" smtClean="0"/>
                  <a:t>not affecting </a:t>
                </a:r>
                <a:r>
                  <a:rPr lang="en-US" dirty="0" smtClean="0"/>
                  <a:t>the world , do how do we save information</a:t>
                </a:r>
                <a:endParaRPr lang="en-US" dirty="0"/>
              </a:p>
            </p:txBody>
          </p:sp>
        </p:grpSp>
        <p:sp>
          <p:nvSpPr>
            <p:cNvPr id="9" name="TextBox 8"/>
            <p:cNvSpPr txBox="1"/>
            <p:nvPr/>
          </p:nvSpPr>
          <p:spPr>
            <a:xfrm>
              <a:off x="8940800" y="1890356"/>
              <a:ext cx="2413000" cy="584775"/>
            </a:xfrm>
            <a:prstGeom prst="rect">
              <a:avLst/>
            </a:prstGeom>
            <a:noFill/>
          </p:spPr>
          <p:txBody>
            <a:bodyPr wrap="square" rtlCol="0">
              <a:spAutoFit/>
            </a:bodyPr>
            <a:lstStyle/>
            <a:p>
              <a:r>
                <a:rPr lang="en-US" sz="3200" smtClean="0"/>
                <a:t>Variables</a:t>
              </a:r>
              <a:endParaRPr lang="en-US" sz="3200"/>
            </a:p>
          </p:txBody>
        </p:sp>
      </p:grpSp>
      <p:sp>
        <p:nvSpPr>
          <p:cNvPr id="11" name="TextBox 10"/>
          <p:cNvSpPr txBox="1"/>
          <p:nvPr/>
        </p:nvSpPr>
        <p:spPr>
          <a:xfrm>
            <a:off x="677333" y="3166533"/>
            <a:ext cx="1947334" cy="369332"/>
          </a:xfrm>
          <a:prstGeom prst="rect">
            <a:avLst/>
          </a:prstGeom>
          <a:noFill/>
        </p:spPr>
        <p:txBody>
          <a:bodyPr wrap="square" rtlCol="0">
            <a:spAutoFit/>
          </a:bodyPr>
          <a:lstStyle/>
          <a:p>
            <a:r>
              <a:rPr lang="en-US" dirty="0" err="1" smtClean="0"/>
              <a:t>Var</a:t>
            </a:r>
            <a:r>
              <a:rPr lang="en-US" dirty="0" smtClean="0"/>
              <a:t> name = 5 *5 ;</a:t>
            </a:r>
            <a:endParaRPr lang="en-US" dirty="0"/>
          </a:p>
        </p:txBody>
      </p:sp>
      <p:grpSp>
        <p:nvGrpSpPr>
          <p:cNvPr id="18" name="Group 17"/>
          <p:cNvGrpSpPr/>
          <p:nvPr/>
        </p:nvGrpSpPr>
        <p:grpSpPr>
          <a:xfrm>
            <a:off x="321733" y="3166533"/>
            <a:ext cx="8365066" cy="1648600"/>
            <a:chOff x="321733" y="3166533"/>
            <a:chExt cx="8365066" cy="1648600"/>
          </a:xfrm>
        </p:grpSpPr>
        <p:cxnSp>
          <p:nvCxnSpPr>
            <p:cNvPr id="13" name="Straight Arrow Connector 12"/>
            <p:cNvCxnSpPr/>
            <p:nvPr/>
          </p:nvCxnSpPr>
          <p:spPr>
            <a:xfrm>
              <a:off x="2827867" y="3351199"/>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39732" y="3166533"/>
              <a:ext cx="4047067" cy="646331"/>
            </a:xfrm>
            <a:prstGeom prst="rect">
              <a:avLst/>
            </a:prstGeom>
            <a:noFill/>
          </p:spPr>
          <p:txBody>
            <a:bodyPr wrap="square" rtlCol="0">
              <a:spAutoFit/>
            </a:bodyPr>
            <a:lstStyle/>
            <a:p>
              <a:r>
                <a:rPr lang="en-US" dirty="0" smtClean="0"/>
                <a:t>After creating it the name of the variable can be used as an expression</a:t>
              </a:r>
              <a:endParaRPr lang="en-US" dirty="0"/>
            </a:p>
          </p:txBody>
        </p:sp>
        <p:cxnSp>
          <p:nvCxnSpPr>
            <p:cNvPr id="16" name="Straight Arrow Connector 15"/>
            <p:cNvCxnSpPr/>
            <p:nvPr/>
          </p:nvCxnSpPr>
          <p:spPr>
            <a:xfrm>
              <a:off x="838200" y="3657600"/>
              <a:ext cx="0"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33" y="4168802"/>
              <a:ext cx="1574800" cy="646331"/>
            </a:xfrm>
            <a:prstGeom prst="rect">
              <a:avLst/>
            </a:prstGeom>
            <a:noFill/>
          </p:spPr>
          <p:txBody>
            <a:bodyPr wrap="square" rtlCol="0">
              <a:spAutoFit/>
            </a:bodyPr>
            <a:lstStyle/>
            <a:p>
              <a:r>
                <a:rPr lang="en-US" smtClean="0"/>
                <a:t>This is a reserved word </a:t>
              </a:r>
              <a:endParaRPr lang="en-US"/>
            </a:p>
          </p:txBody>
        </p:sp>
      </p:grpSp>
      <p:pic>
        <p:nvPicPr>
          <p:cNvPr id="19"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 and reserved words</a:t>
            </a:r>
            <a:endParaRPr lang="en-US" dirty="0"/>
          </a:p>
        </p:txBody>
      </p:sp>
      <p:pic>
        <p:nvPicPr>
          <p:cNvPr id="4" name="Picture 3"/>
          <p:cNvPicPr>
            <a:picLocks noChangeAspect="1"/>
          </p:cNvPicPr>
          <p:nvPr/>
        </p:nvPicPr>
        <p:blipFill>
          <a:blip r:embed="rId2"/>
          <a:stretch>
            <a:fillRect/>
          </a:stretch>
        </p:blipFill>
        <p:spPr>
          <a:xfrm>
            <a:off x="1610206" y="2260334"/>
            <a:ext cx="9743594" cy="25318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5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35200" y="1473200"/>
            <a:ext cx="7890933" cy="646331"/>
          </a:xfrm>
          <a:prstGeom prst="rect">
            <a:avLst/>
          </a:prstGeom>
          <a:noFill/>
        </p:spPr>
        <p:txBody>
          <a:bodyPr wrap="square" rtlCol="0">
            <a:spAutoFit/>
          </a:bodyPr>
          <a:lstStyle/>
          <a:p>
            <a:r>
              <a:rPr lang="en-US" dirty="0" smtClean="0"/>
              <a:t>A function is a peace of program wrapped in a value , that can be applied in order to run the wrapped program </a:t>
            </a:r>
            <a:endParaRPr lang="en-US" dirty="0"/>
          </a:p>
        </p:txBody>
      </p:sp>
      <p:cxnSp>
        <p:nvCxnSpPr>
          <p:cNvPr id="7" name="Straight Arrow Connector 6"/>
          <p:cNvCxnSpPr/>
          <p:nvPr/>
        </p:nvCxnSpPr>
        <p:spPr>
          <a:xfrm>
            <a:off x="5181600" y="2336800"/>
            <a:ext cx="0" cy="575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62866" y="2912533"/>
            <a:ext cx="3437467" cy="1200329"/>
          </a:xfrm>
          <a:prstGeom prst="rect">
            <a:avLst/>
          </a:prstGeom>
          <a:noFill/>
        </p:spPr>
        <p:txBody>
          <a:bodyPr wrap="square" rtlCol="0">
            <a:spAutoFit/>
          </a:bodyPr>
          <a:lstStyle/>
          <a:p>
            <a:r>
              <a:rPr lang="en-US" dirty="0" err="1" smtClean="0"/>
              <a:t>Thik</a:t>
            </a:r>
            <a:r>
              <a:rPr lang="en-US" dirty="0" smtClean="0"/>
              <a:t> about the f</a:t>
            </a:r>
            <a:r>
              <a:rPr lang="en-US" i="1" dirty="0" smtClean="0"/>
              <a:t>unctions</a:t>
            </a:r>
            <a:r>
              <a:rPr lang="en-US" dirty="0" smtClean="0"/>
              <a:t> in </a:t>
            </a:r>
            <a:r>
              <a:rPr lang="en-US" dirty="0" err="1" smtClean="0"/>
              <a:t>exel</a:t>
            </a:r>
            <a:r>
              <a:rPr lang="en-US" dirty="0" smtClean="0"/>
              <a:t> , they they do something , the only thing you need is to put the </a:t>
            </a:r>
            <a:r>
              <a:rPr lang="en-US" i="1" dirty="0" smtClean="0"/>
              <a:t>arguments</a:t>
            </a:r>
            <a:endParaRPr lang="en-US" i="1" dirty="0"/>
          </a:p>
        </p:txBody>
      </p:sp>
      <p:sp>
        <p:nvSpPr>
          <p:cNvPr id="9" name="TextBox 8"/>
          <p:cNvSpPr txBox="1"/>
          <p:nvPr/>
        </p:nvSpPr>
        <p:spPr>
          <a:xfrm>
            <a:off x="575733" y="4112862"/>
            <a:ext cx="4910667" cy="2585323"/>
          </a:xfrm>
          <a:prstGeom prst="rect">
            <a:avLst/>
          </a:prstGeom>
          <a:noFill/>
        </p:spPr>
        <p:txBody>
          <a:bodyPr wrap="square" rtlCol="0">
            <a:spAutoFit/>
          </a:bodyPr>
          <a:lstStyle/>
          <a:p>
            <a:r>
              <a:rPr lang="en-US" dirty="0" smtClean="0"/>
              <a:t>Alert(‘text’);</a:t>
            </a:r>
          </a:p>
          <a:p>
            <a:endParaRPr lang="en-US" dirty="0"/>
          </a:p>
          <a:p>
            <a:r>
              <a:rPr lang="en-US" dirty="0" err="1" smtClean="0"/>
              <a:t>isNaN</a:t>
            </a:r>
            <a:r>
              <a:rPr lang="en-US" dirty="0" smtClean="0"/>
              <a:t>();</a:t>
            </a:r>
          </a:p>
          <a:p>
            <a:endParaRPr lang="en-US" dirty="0"/>
          </a:p>
          <a:p>
            <a:r>
              <a:rPr lang="en-US" dirty="0" err="1" smtClean="0"/>
              <a:t>Console.log</a:t>
            </a:r>
            <a:r>
              <a:rPr lang="en-US" dirty="0" smtClean="0"/>
              <a:t>(</a:t>
            </a:r>
            <a:r>
              <a:rPr lang="en-US" dirty="0" err="1" smtClean="0"/>
              <a:t>math.max</a:t>
            </a:r>
            <a:r>
              <a:rPr lang="en-US" dirty="0" smtClean="0"/>
              <a:t> ( 2 , 4 ));</a:t>
            </a:r>
          </a:p>
          <a:p>
            <a:endParaRPr lang="en-US" dirty="0"/>
          </a:p>
          <a:p>
            <a:r>
              <a:rPr lang="en-US" dirty="0" smtClean="0"/>
              <a:t>Confirm (“do you like this”) ; </a:t>
            </a:r>
          </a:p>
          <a:p>
            <a:endParaRPr lang="en-US" dirty="0"/>
          </a:p>
          <a:p>
            <a:r>
              <a:rPr lang="en-US" dirty="0" smtClean="0"/>
              <a:t>Prompt (‘tell me what you think’);</a:t>
            </a:r>
            <a:endParaRPr lang="en-US" dirty="0"/>
          </a:p>
        </p:txBody>
      </p:sp>
      <p:sp>
        <p:nvSpPr>
          <p:cNvPr id="10" name="TextBox 9"/>
          <p:cNvSpPr txBox="1"/>
          <p:nvPr/>
        </p:nvSpPr>
        <p:spPr>
          <a:xfrm>
            <a:off x="6265333" y="4402667"/>
            <a:ext cx="2760134" cy="646331"/>
          </a:xfrm>
          <a:prstGeom prst="rect">
            <a:avLst/>
          </a:prstGeom>
          <a:noFill/>
        </p:spPr>
        <p:txBody>
          <a:bodyPr wrap="square" rtlCol="0">
            <a:spAutoFit/>
          </a:bodyPr>
          <a:lstStyle/>
          <a:p>
            <a:r>
              <a:rPr lang="en-US" dirty="0" err="1" smtClean="0"/>
              <a:t>Exersice</a:t>
            </a:r>
            <a:r>
              <a:rPr lang="en-US" dirty="0" smtClean="0"/>
              <a:t> – create the max function</a:t>
            </a:r>
            <a:endParaRPr lang="en-US" dirty="0"/>
          </a:p>
        </p:txBody>
      </p:sp>
    </p:spTree>
    <p:extLst>
      <p:ext uri="{BB962C8B-B14F-4D97-AF65-F5344CB8AC3E}">
        <p14:creationId xmlns:p14="http://schemas.microsoft.com/office/powerpoint/2010/main" val="13535292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execution</a:t>
            </a:r>
            <a:endParaRPr lang="en-US" dirty="0"/>
          </a:p>
        </p:txBody>
      </p:sp>
      <p:pic>
        <p:nvPicPr>
          <p:cNvPr id="4" name="Picture 3"/>
          <p:cNvPicPr>
            <a:picLocks noChangeAspect="1"/>
          </p:cNvPicPr>
          <p:nvPr/>
        </p:nvPicPr>
        <p:blipFill>
          <a:blip r:embed="rId2"/>
          <a:stretch>
            <a:fillRect/>
          </a:stretch>
        </p:blipFill>
        <p:spPr>
          <a:xfrm>
            <a:off x="6883400" y="221589"/>
            <a:ext cx="4055533" cy="1612633"/>
          </a:xfrm>
          <a:prstGeom prst="rect">
            <a:avLst/>
          </a:prstGeom>
        </p:spPr>
      </p:pic>
      <p:pic>
        <p:nvPicPr>
          <p:cNvPr id="6" name="Imagen 6"/>
          <p:cNvPicPr>
            <a:picLocks noChangeAspect="1"/>
          </p:cNvPicPr>
          <p:nvPr/>
        </p:nvPicPr>
        <p:blipFill>
          <a:blip r:embed="rId3"/>
          <a:stretch>
            <a:fillRect/>
          </a:stretch>
        </p:blipFill>
        <p:spPr>
          <a:xfrm>
            <a:off x="35280" y="3340063"/>
            <a:ext cx="4538799" cy="1773564"/>
          </a:xfrm>
          <a:prstGeom prst="rect">
            <a:avLst/>
          </a:prstGeom>
        </p:spPr>
      </p:pic>
      <p:pic>
        <p:nvPicPr>
          <p:cNvPr id="7" name="Imagen 8"/>
          <p:cNvPicPr>
            <a:picLocks noChangeAspect="1"/>
          </p:cNvPicPr>
          <p:nvPr/>
        </p:nvPicPr>
        <p:blipFill>
          <a:blip r:embed="rId4"/>
          <a:stretch>
            <a:fillRect/>
          </a:stretch>
        </p:blipFill>
        <p:spPr>
          <a:xfrm>
            <a:off x="4574079" y="1749876"/>
            <a:ext cx="7471481" cy="4043631"/>
          </a:xfrm>
          <a:prstGeom prst="rect">
            <a:avLst/>
          </a:prstGeom>
        </p:spPr>
      </p:pic>
      <p:pic>
        <p:nvPicPr>
          <p:cNvPr id="10"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75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do loops</a:t>
            </a:r>
            <a:endParaRPr lang="en-US" dirty="0"/>
          </a:p>
        </p:txBody>
      </p:sp>
      <p:pic>
        <p:nvPicPr>
          <p:cNvPr id="4" name="Picture 3"/>
          <p:cNvPicPr>
            <a:picLocks noChangeAspect="1"/>
          </p:cNvPicPr>
          <p:nvPr/>
        </p:nvPicPr>
        <p:blipFill>
          <a:blip r:embed="rId2"/>
          <a:stretch>
            <a:fillRect/>
          </a:stretch>
        </p:blipFill>
        <p:spPr>
          <a:xfrm>
            <a:off x="5706533" y="541866"/>
            <a:ext cx="3962400" cy="1510954"/>
          </a:xfrm>
          <a:prstGeom prst="rect">
            <a:avLst/>
          </a:prstGeom>
        </p:spPr>
      </p:pic>
      <p:pic>
        <p:nvPicPr>
          <p:cNvPr id="6" name="Imagen 14"/>
          <p:cNvPicPr>
            <a:picLocks noChangeAspect="1"/>
          </p:cNvPicPr>
          <p:nvPr/>
        </p:nvPicPr>
        <p:blipFill>
          <a:blip r:embed="rId3"/>
          <a:stretch>
            <a:fillRect/>
          </a:stretch>
        </p:blipFill>
        <p:spPr>
          <a:xfrm>
            <a:off x="2538435" y="2052820"/>
            <a:ext cx="7130498" cy="2145108"/>
          </a:xfrm>
          <a:prstGeom prst="rect">
            <a:avLst/>
          </a:prstGeom>
        </p:spPr>
      </p:pic>
      <p:sp>
        <p:nvSpPr>
          <p:cNvPr id="7" name="TextBox 6"/>
          <p:cNvSpPr txBox="1"/>
          <p:nvPr/>
        </p:nvSpPr>
        <p:spPr>
          <a:xfrm>
            <a:off x="3877734" y="4809067"/>
            <a:ext cx="8314266" cy="923330"/>
          </a:xfrm>
          <a:prstGeom prst="rect">
            <a:avLst/>
          </a:prstGeom>
          <a:noFill/>
        </p:spPr>
        <p:txBody>
          <a:bodyPr wrap="square" rtlCol="0">
            <a:spAutoFit/>
          </a:bodyPr>
          <a:lstStyle/>
          <a:p>
            <a:r>
              <a:rPr lang="en-US" dirty="0" smtClean="0"/>
              <a:t>Do {</a:t>
            </a:r>
          </a:p>
          <a:p>
            <a:r>
              <a:rPr lang="en-US" dirty="0" smtClean="0"/>
              <a:t> </a:t>
            </a:r>
            <a:r>
              <a:rPr lang="en-US" dirty="0" err="1" smtClean="0"/>
              <a:t>var</a:t>
            </a:r>
            <a:r>
              <a:rPr lang="en-US" dirty="0" smtClean="0"/>
              <a:t> name = prompt(“who are you”); }</a:t>
            </a:r>
            <a:endParaRPr lang="en-US" dirty="0"/>
          </a:p>
          <a:p>
            <a:r>
              <a:rPr lang="en-US" dirty="0" smtClean="0"/>
              <a:t>While (!name);</a:t>
            </a:r>
          </a:p>
        </p:txBody>
      </p:sp>
      <p:sp>
        <p:nvSpPr>
          <p:cNvPr id="8" name="TextBox 7"/>
          <p:cNvSpPr txBox="1"/>
          <p:nvPr/>
        </p:nvSpPr>
        <p:spPr>
          <a:xfrm>
            <a:off x="440267" y="4809067"/>
            <a:ext cx="2573866" cy="923330"/>
          </a:xfrm>
          <a:prstGeom prst="rect">
            <a:avLst/>
          </a:prstGeom>
          <a:noFill/>
        </p:spPr>
        <p:txBody>
          <a:bodyPr wrap="square" rtlCol="0">
            <a:spAutoFit/>
          </a:bodyPr>
          <a:lstStyle/>
          <a:p>
            <a:r>
              <a:rPr lang="en-US" dirty="0" smtClean="0"/>
              <a:t>It</a:t>
            </a:r>
            <a:r>
              <a:rPr lang="fr-FR" dirty="0" smtClean="0"/>
              <a:t>’</a:t>
            </a:r>
            <a:r>
              <a:rPr lang="en-US" dirty="0" smtClean="0"/>
              <a:t>s a control </a:t>
            </a:r>
            <a:r>
              <a:rPr lang="en-US" dirty="0" err="1" smtClean="0"/>
              <a:t>structue</a:t>
            </a:r>
            <a:r>
              <a:rPr lang="en-US" dirty="0" smtClean="0"/>
              <a:t> , always execute its code </a:t>
            </a:r>
            <a:r>
              <a:rPr lang="en-US" dirty="0" err="1" smtClean="0"/>
              <a:t>atleast</a:t>
            </a:r>
            <a:r>
              <a:rPr lang="en-US" dirty="0" smtClean="0"/>
              <a:t> ones </a:t>
            </a:r>
            <a:endParaRPr lang="en-US" dirty="0"/>
          </a:p>
        </p:txBody>
      </p:sp>
      <p:cxnSp>
        <p:nvCxnSpPr>
          <p:cNvPr id="10" name="Straight Arrow Connector 9"/>
          <p:cNvCxnSpPr>
            <a:endCxn id="8" idx="3"/>
          </p:cNvCxnSpPr>
          <p:nvPr/>
        </p:nvCxnSpPr>
        <p:spPr>
          <a:xfrm flipH="1">
            <a:off x="3014133" y="5270732"/>
            <a:ext cx="72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6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pic>
        <p:nvPicPr>
          <p:cNvPr id="4" name="Imagen 13"/>
          <p:cNvPicPr>
            <a:picLocks noChangeAspect="1"/>
          </p:cNvPicPr>
          <p:nvPr/>
        </p:nvPicPr>
        <p:blipFill>
          <a:blip r:embed="rId2"/>
          <a:stretch>
            <a:fillRect/>
          </a:stretch>
        </p:blipFill>
        <p:spPr>
          <a:xfrm>
            <a:off x="1560812" y="1690688"/>
            <a:ext cx="9525356" cy="1873408"/>
          </a:xfrm>
          <a:prstGeom prst="rect">
            <a:avLst/>
          </a:prstGeom>
        </p:spPr>
      </p:pic>
      <p:pic>
        <p:nvPicPr>
          <p:cNvPr id="5" name="Picture 4"/>
          <p:cNvPicPr>
            <a:picLocks noChangeAspect="1"/>
          </p:cNvPicPr>
          <p:nvPr/>
        </p:nvPicPr>
        <p:blipFill>
          <a:blip r:embed="rId3"/>
          <a:stretch>
            <a:fillRect/>
          </a:stretch>
        </p:blipFill>
        <p:spPr>
          <a:xfrm>
            <a:off x="2573482" y="4007852"/>
            <a:ext cx="6847609" cy="2118325"/>
          </a:xfrm>
          <a:prstGeom prst="rect">
            <a:avLst/>
          </a:prstGeom>
        </p:spPr>
      </p:pic>
      <p:cxnSp>
        <p:nvCxnSpPr>
          <p:cNvPr id="7" name="Straight Arrow Connector 6"/>
          <p:cNvCxnSpPr/>
          <p:nvPr/>
        </p:nvCxnSpPr>
        <p:spPr>
          <a:xfrm>
            <a:off x="1856509" y="4544291"/>
            <a:ext cx="153785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0327" y="4007852"/>
            <a:ext cx="1205346" cy="646331"/>
          </a:xfrm>
          <a:prstGeom prst="rect">
            <a:avLst/>
          </a:prstGeom>
          <a:noFill/>
        </p:spPr>
        <p:txBody>
          <a:bodyPr wrap="square" rtlCol="0">
            <a:spAutoFit/>
          </a:bodyPr>
          <a:lstStyle/>
          <a:p>
            <a:r>
              <a:rPr lang="en-US" dirty="0" smtClean="0"/>
              <a:t>It stops the cycle</a:t>
            </a:r>
            <a:endParaRPr lang="en-US" dirty="0"/>
          </a:p>
        </p:txBody>
      </p:sp>
      <p:pic>
        <p:nvPicPr>
          <p:cNvPr id="9"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4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switch</a:t>
            </a:r>
            <a:endParaRPr lang="en-US" dirty="0"/>
          </a:p>
        </p:txBody>
      </p:sp>
      <p:pic>
        <p:nvPicPr>
          <p:cNvPr id="4" name="Imagen 7"/>
          <p:cNvPicPr>
            <a:picLocks noChangeAspect="1"/>
          </p:cNvPicPr>
          <p:nvPr/>
        </p:nvPicPr>
        <p:blipFill>
          <a:blip r:embed="rId2"/>
          <a:stretch>
            <a:fillRect/>
          </a:stretch>
        </p:blipFill>
        <p:spPr>
          <a:xfrm>
            <a:off x="3299880" y="1335088"/>
            <a:ext cx="6004299" cy="5370512"/>
          </a:xfrm>
          <a:prstGeom prst="rect">
            <a:avLst/>
          </a:prstGeom>
        </p:spPr>
      </p:pic>
      <p:cxnSp>
        <p:nvCxnSpPr>
          <p:cNvPr id="6" name="Straight Arrow Connector 5"/>
          <p:cNvCxnSpPr/>
          <p:nvPr/>
        </p:nvCxnSpPr>
        <p:spPr>
          <a:xfrm>
            <a:off x="10363200" y="1027906"/>
            <a:ext cx="0" cy="90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85867" y="2286000"/>
            <a:ext cx="1998133" cy="646331"/>
          </a:xfrm>
          <a:prstGeom prst="rect">
            <a:avLst/>
          </a:prstGeom>
          <a:noFill/>
        </p:spPr>
        <p:txBody>
          <a:bodyPr wrap="square" rtlCol="0">
            <a:spAutoFit/>
          </a:bodyPr>
          <a:lstStyle/>
          <a:p>
            <a:r>
              <a:rPr lang="en-US" dirty="0" smtClean="0"/>
              <a:t>Small </a:t>
            </a:r>
            <a:r>
              <a:rPr lang="en-US" dirty="0" err="1" smtClean="0"/>
              <a:t>exersice</a:t>
            </a:r>
            <a:r>
              <a:rPr lang="en-US" dirty="0" smtClean="0"/>
              <a:t> with prompt</a:t>
            </a:r>
            <a:endParaRPr lang="en-US" dirty="0"/>
          </a:p>
        </p:txBody>
      </p:sp>
      <p:pic>
        <p:nvPicPr>
          <p:cNvPr id="8"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28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41799" y="1363133"/>
            <a:ext cx="3547533" cy="4449448"/>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865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TextBox 3"/>
          <p:cNvSpPr txBox="1"/>
          <p:nvPr/>
        </p:nvSpPr>
        <p:spPr>
          <a:xfrm>
            <a:off x="1151467" y="1690688"/>
            <a:ext cx="2024657" cy="369332"/>
          </a:xfrm>
          <a:prstGeom prst="rect">
            <a:avLst/>
          </a:prstGeom>
          <a:noFill/>
        </p:spPr>
        <p:txBody>
          <a:bodyPr wrap="none" rtlCol="0">
            <a:spAutoFit/>
          </a:bodyPr>
          <a:lstStyle/>
          <a:p>
            <a:r>
              <a:rPr lang="en-US" dirty="0" smtClean="0"/>
              <a:t>Defining a function</a:t>
            </a:r>
            <a:endParaRPr lang="en-US" dirty="0"/>
          </a:p>
        </p:txBody>
      </p:sp>
      <p:sp>
        <p:nvSpPr>
          <p:cNvPr id="5" name="Rectangle 4"/>
          <p:cNvSpPr/>
          <p:nvPr/>
        </p:nvSpPr>
        <p:spPr>
          <a:xfrm>
            <a:off x="1151467" y="2323753"/>
            <a:ext cx="6858001"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err="1">
                <a:solidFill>
                  <a:srgbClr val="CC7832"/>
                </a:solidFill>
              </a:rPr>
              <a:t>var</a:t>
            </a:r>
            <a:r>
              <a:rPr lang="en-US" sz="2800" b="1" dirty="0">
                <a:solidFill>
                  <a:srgbClr val="CC7832"/>
                </a:solidFill>
              </a:rPr>
              <a:t> </a:t>
            </a:r>
            <a:r>
              <a:rPr lang="en-US" sz="2800" dirty="0">
                <a:solidFill>
                  <a:srgbClr val="FFC66D"/>
                </a:solidFill>
              </a:rPr>
              <a:t>name </a:t>
            </a:r>
            <a:r>
              <a:rPr lang="en-US" sz="2800" dirty="0"/>
              <a:t>= </a:t>
            </a:r>
            <a:r>
              <a:rPr lang="en-US" sz="2800" b="1" dirty="0" smtClean="0">
                <a:solidFill>
                  <a:srgbClr val="CC7832"/>
                </a:solidFill>
              </a:rPr>
              <a:t>function</a:t>
            </a:r>
            <a:r>
              <a:rPr lang="en-US" sz="2800" dirty="0" smtClean="0"/>
              <a:t>(x , y) </a:t>
            </a:r>
            <a:r>
              <a:rPr lang="en-US" sz="2800" dirty="0"/>
              <a:t>{</a:t>
            </a:r>
            <a:br>
              <a:rPr lang="en-US" sz="2800" dirty="0"/>
            </a:br>
            <a:r>
              <a:rPr lang="en-US" sz="2800" dirty="0"/>
              <a:t>            </a:t>
            </a:r>
            <a:r>
              <a:rPr lang="en-US" sz="2800" b="1" dirty="0">
                <a:solidFill>
                  <a:srgbClr val="CC7832"/>
                </a:solidFill>
              </a:rPr>
              <a:t>return </a:t>
            </a:r>
            <a:r>
              <a:rPr lang="en-US" sz="2800" dirty="0"/>
              <a:t>x * y</a:t>
            </a:r>
            <a:r>
              <a:rPr lang="en-US" sz="2800" dirty="0" smtClean="0">
                <a:solidFill>
                  <a:srgbClr val="CC7832"/>
                </a:solidFill>
              </a:rPr>
              <a:t>;</a:t>
            </a:r>
            <a:r>
              <a:rPr lang="en-US" sz="2800" dirty="0">
                <a:solidFill>
                  <a:srgbClr val="CC7832"/>
                </a:solidFill>
              </a:rPr>
              <a:t/>
            </a:r>
            <a:br>
              <a:rPr lang="en-US" sz="2800" dirty="0">
                <a:solidFill>
                  <a:srgbClr val="CC7832"/>
                </a:solidFill>
              </a:rPr>
            </a:br>
            <a:r>
              <a:rPr lang="en-US" sz="2800" dirty="0">
                <a:solidFill>
                  <a:srgbClr val="CC7832"/>
                </a:solidFill>
              </a:rPr>
              <a:t>        </a:t>
            </a:r>
            <a:r>
              <a:rPr lang="en-US" sz="2800" dirty="0"/>
              <a:t>}</a:t>
            </a:r>
          </a:p>
        </p:txBody>
      </p:sp>
      <p:cxnSp>
        <p:nvCxnSpPr>
          <p:cNvPr id="7" name="Straight Arrow Connector 6"/>
          <p:cNvCxnSpPr/>
          <p:nvPr/>
        </p:nvCxnSpPr>
        <p:spPr>
          <a:xfrm>
            <a:off x="4216400" y="3268133"/>
            <a:ext cx="965200" cy="67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6133" y="3972481"/>
            <a:ext cx="2065867" cy="923330"/>
          </a:xfrm>
          <a:prstGeom prst="rect">
            <a:avLst/>
          </a:prstGeom>
          <a:noFill/>
        </p:spPr>
        <p:txBody>
          <a:bodyPr wrap="square" rtlCol="0">
            <a:spAutoFit/>
          </a:bodyPr>
          <a:lstStyle/>
          <a:p>
            <a:r>
              <a:rPr lang="en-US" dirty="0" smtClean="0"/>
              <a:t>If a </a:t>
            </a:r>
            <a:r>
              <a:rPr lang="en-US" dirty="0" err="1" smtClean="0"/>
              <a:t>var</a:t>
            </a:r>
            <a:r>
              <a:rPr lang="en-US" dirty="0" smtClean="0"/>
              <a:t> is created inside is a local </a:t>
            </a:r>
            <a:r>
              <a:rPr lang="en-US" dirty="0" err="1" smtClean="0"/>
              <a:t>var</a:t>
            </a:r>
            <a:r>
              <a:rPr lang="en-US" dirty="0" smtClean="0"/>
              <a:t> and not global</a:t>
            </a:r>
            <a:endParaRPr lang="en-US" dirty="0"/>
          </a:p>
        </p:txBody>
      </p:sp>
      <p:cxnSp>
        <p:nvCxnSpPr>
          <p:cNvPr id="10" name="Straight Arrow Connector 9"/>
          <p:cNvCxnSpPr/>
          <p:nvPr/>
        </p:nvCxnSpPr>
        <p:spPr>
          <a:xfrm flipV="1">
            <a:off x="4097867" y="1690688"/>
            <a:ext cx="1490133"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79066" y="1185333"/>
            <a:ext cx="2167467" cy="1754326"/>
          </a:xfrm>
          <a:prstGeom prst="rect">
            <a:avLst/>
          </a:prstGeom>
          <a:noFill/>
        </p:spPr>
        <p:txBody>
          <a:bodyPr wrap="square" rtlCol="0">
            <a:spAutoFit/>
          </a:bodyPr>
          <a:lstStyle/>
          <a:p>
            <a:r>
              <a:rPr lang="en-US" dirty="0" smtClean="0"/>
              <a:t>In </a:t>
            </a:r>
            <a:r>
              <a:rPr lang="en-US" dirty="0" err="1" smtClean="0"/>
              <a:t>javaScript</a:t>
            </a:r>
            <a:r>
              <a:rPr lang="en-US" dirty="0" smtClean="0"/>
              <a:t> functions are the only program that creates a new scope/ local </a:t>
            </a:r>
            <a:r>
              <a:rPr lang="en-US" dirty="0" err="1" smtClean="0"/>
              <a:t>enviroment</a:t>
            </a:r>
            <a:r>
              <a:rPr lang="en-US" dirty="0" smtClean="0"/>
              <a:t> inside its {} </a:t>
            </a:r>
            <a:endParaRPr lang="en-US" dirty="0"/>
          </a:p>
        </p:txBody>
      </p:sp>
      <p:sp>
        <p:nvSpPr>
          <p:cNvPr id="12" name="Rectangle 11"/>
          <p:cNvSpPr/>
          <p:nvPr/>
        </p:nvSpPr>
        <p:spPr>
          <a:xfrm>
            <a:off x="1049867" y="4889847"/>
            <a:ext cx="6096000" cy="1569660"/>
          </a:xfrm>
          <a:prstGeom prst="rect">
            <a:avLst/>
          </a:prstGeom>
        </p:spPr>
        <p:txBody>
          <a:bodyPr>
            <a:spAutoFit/>
          </a:bodyPr>
          <a:lstStyle/>
          <a:p>
            <a:r>
              <a:rPr lang="en-US" sz="3200" b="1">
                <a:solidFill>
                  <a:srgbClr val="CC7832"/>
                </a:solidFill>
              </a:rPr>
              <a:t>function </a:t>
            </a:r>
            <a:r>
              <a:rPr lang="en-US" sz="3200">
                <a:solidFill>
                  <a:srgbClr val="FFC66D"/>
                </a:solidFill>
              </a:rPr>
              <a:t>name</a:t>
            </a:r>
            <a:r>
              <a:rPr lang="en-US" sz="3200"/>
              <a:t>(x) {</a:t>
            </a:r>
            <a:br>
              <a:rPr lang="en-US" sz="3200"/>
            </a:br>
            <a:r>
              <a:rPr lang="en-US" sz="3200"/>
              <a:t>    </a:t>
            </a:r>
            <a:r>
              <a:rPr lang="en-US" sz="3200" b="1">
                <a:solidFill>
                  <a:srgbClr val="CC7832"/>
                </a:solidFill>
              </a:rPr>
              <a:t>return </a:t>
            </a:r>
            <a:r>
              <a:rPr lang="en-US" sz="3200"/>
              <a:t>x * x </a:t>
            </a:r>
            <a:r>
              <a:rPr lang="en-US" sz="3200">
                <a:solidFill>
                  <a:srgbClr val="CC7832"/>
                </a:solidFill>
              </a:rPr>
              <a:t>;</a:t>
            </a:r>
            <a:br>
              <a:rPr lang="en-US" sz="3200">
                <a:solidFill>
                  <a:srgbClr val="CC7832"/>
                </a:solidFill>
              </a:rPr>
            </a:br>
            <a:r>
              <a:rPr lang="en-US" sz="3200"/>
              <a:t>}</a:t>
            </a:r>
          </a:p>
        </p:txBody>
      </p:sp>
      <p:sp>
        <p:nvSpPr>
          <p:cNvPr id="13" name="TextBox 12"/>
          <p:cNvSpPr txBox="1"/>
          <p:nvPr/>
        </p:nvSpPr>
        <p:spPr>
          <a:xfrm>
            <a:off x="25400" y="4094492"/>
            <a:ext cx="1625600" cy="646331"/>
          </a:xfrm>
          <a:prstGeom prst="rect">
            <a:avLst/>
          </a:prstGeom>
          <a:noFill/>
        </p:spPr>
        <p:txBody>
          <a:bodyPr wrap="square" rtlCol="0">
            <a:spAutoFit/>
          </a:bodyPr>
          <a:lstStyle/>
          <a:p>
            <a:r>
              <a:rPr lang="en-US" smtClean="0"/>
              <a:t>Simplified declaration</a:t>
            </a:r>
            <a:endParaRPr lang="en-US" dirty="0"/>
          </a:p>
        </p:txBody>
      </p:sp>
      <p:sp>
        <p:nvSpPr>
          <p:cNvPr id="14" name="TextBox 13"/>
          <p:cNvSpPr txBox="1"/>
          <p:nvPr/>
        </p:nvSpPr>
        <p:spPr>
          <a:xfrm>
            <a:off x="8686800" y="203200"/>
            <a:ext cx="3335867" cy="1477328"/>
          </a:xfrm>
          <a:prstGeom prst="rect">
            <a:avLst/>
          </a:prstGeom>
          <a:noFill/>
        </p:spPr>
        <p:txBody>
          <a:bodyPr wrap="square" rtlCol="0">
            <a:spAutoFit/>
          </a:bodyPr>
          <a:lstStyle/>
          <a:p>
            <a:r>
              <a:rPr lang="en-US" dirty="0" smtClean="0"/>
              <a:t>Functions declaration are not part of the regular top-to-bottom flow of control. They are conceptually moved to the top of their scope.</a:t>
            </a:r>
            <a:endParaRPr lang="en-US" dirty="0"/>
          </a:p>
        </p:txBody>
      </p:sp>
      <p:pic>
        <p:nvPicPr>
          <p:cNvPr id="15" name="Picture 14"/>
          <p:cNvPicPr>
            <a:picLocks noChangeAspect="1"/>
          </p:cNvPicPr>
          <p:nvPr/>
        </p:nvPicPr>
        <p:blipFill>
          <a:blip r:embed="rId3"/>
          <a:stretch>
            <a:fillRect/>
          </a:stretch>
        </p:blipFill>
        <p:spPr>
          <a:xfrm>
            <a:off x="7285567" y="4740823"/>
            <a:ext cx="3619500" cy="1603717"/>
          </a:xfrm>
          <a:prstGeom prst="rect">
            <a:avLst/>
          </a:prstGeom>
        </p:spPr>
      </p:pic>
      <p:cxnSp>
        <p:nvCxnSpPr>
          <p:cNvPr id="17" name="Straight Arrow Connector 16"/>
          <p:cNvCxnSpPr/>
          <p:nvPr/>
        </p:nvCxnSpPr>
        <p:spPr>
          <a:xfrm flipH="1">
            <a:off x="9635067" y="3972481"/>
            <a:ext cx="22860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77866" y="2414076"/>
            <a:ext cx="2472267" cy="1477328"/>
          </a:xfrm>
          <a:prstGeom prst="rect">
            <a:avLst/>
          </a:prstGeom>
          <a:noFill/>
        </p:spPr>
        <p:txBody>
          <a:bodyPr wrap="square" rtlCol="0">
            <a:spAutoFit/>
          </a:bodyPr>
          <a:lstStyle/>
          <a:p>
            <a:r>
              <a:rPr lang="en-US" dirty="0" smtClean="0"/>
              <a:t>Do not declare the functions inside a logic element , just on the main block or inside other function</a:t>
            </a:r>
            <a:endParaRPr lang="en-US" dirty="0"/>
          </a:p>
        </p:txBody>
      </p:sp>
      <p:cxnSp>
        <p:nvCxnSpPr>
          <p:cNvPr id="21" name="Straight Arrow Connector 20"/>
          <p:cNvCxnSpPr/>
          <p:nvPr/>
        </p:nvCxnSpPr>
        <p:spPr>
          <a:xfrm>
            <a:off x="4842933" y="1549863"/>
            <a:ext cx="0" cy="63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7866" y="626533"/>
            <a:ext cx="1981199" cy="923330"/>
          </a:xfrm>
          <a:prstGeom prst="rect">
            <a:avLst/>
          </a:prstGeom>
          <a:noFill/>
        </p:spPr>
        <p:txBody>
          <a:bodyPr wrap="square" rtlCol="0">
            <a:spAutoFit/>
          </a:bodyPr>
          <a:lstStyle/>
          <a:p>
            <a:r>
              <a:rPr lang="en-US" dirty="0" err="1" smtClean="0"/>
              <a:t>Js</a:t>
            </a:r>
            <a:r>
              <a:rPr lang="en-US" dirty="0" smtClean="0"/>
              <a:t> is flexible with the amount of argument</a:t>
            </a:r>
            <a:endParaRPr lang="en-US" dirty="0"/>
          </a:p>
        </p:txBody>
      </p:sp>
      <p:pic>
        <p:nvPicPr>
          <p:cNvPr id="2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454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closure</a:t>
            </a:r>
            <a:endParaRPr lang="en-US" dirty="0"/>
          </a:p>
        </p:txBody>
      </p:sp>
      <p:pic>
        <p:nvPicPr>
          <p:cNvPr id="4" name="Picture 3"/>
          <p:cNvPicPr>
            <a:picLocks noChangeAspect="1"/>
          </p:cNvPicPr>
          <p:nvPr/>
        </p:nvPicPr>
        <p:blipFill>
          <a:blip r:embed="rId2"/>
          <a:stretch>
            <a:fillRect/>
          </a:stretch>
        </p:blipFill>
        <p:spPr>
          <a:xfrm>
            <a:off x="1244600" y="2199640"/>
            <a:ext cx="6663267" cy="399796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624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recursion</a:t>
            </a:r>
            <a:endParaRPr lang="en-US" dirty="0"/>
          </a:p>
        </p:txBody>
      </p:sp>
      <p:pic>
        <p:nvPicPr>
          <p:cNvPr id="5" name="Picture 4"/>
          <p:cNvPicPr>
            <a:picLocks noChangeAspect="1"/>
          </p:cNvPicPr>
          <p:nvPr/>
        </p:nvPicPr>
        <p:blipFill>
          <a:blip r:embed="rId3"/>
          <a:stretch>
            <a:fillRect/>
          </a:stretch>
        </p:blipFill>
        <p:spPr>
          <a:xfrm>
            <a:off x="2115131" y="2091267"/>
            <a:ext cx="7239000" cy="3136900"/>
          </a:xfrm>
          <a:prstGeom prst="rect">
            <a:avLst/>
          </a:prstGeom>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012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66" y="1482725"/>
            <a:ext cx="2887133" cy="1325563"/>
          </a:xfrm>
        </p:spPr>
        <p:txBody>
          <a:bodyPr/>
          <a:lstStyle/>
          <a:p>
            <a:r>
              <a:rPr lang="en-US" dirty="0" smtClean="0"/>
              <a:t>functions</a:t>
            </a:r>
            <a:endParaRPr lang="en-US" dirty="0"/>
          </a:p>
        </p:txBody>
      </p:sp>
      <p:cxnSp>
        <p:nvCxnSpPr>
          <p:cNvPr id="5" name="Straight Arrow Connector 4"/>
          <p:cNvCxnSpPr/>
          <p:nvPr/>
        </p:nvCxnSpPr>
        <p:spPr>
          <a:xfrm flipH="1">
            <a:off x="4419600" y="2912533"/>
            <a:ext cx="1066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 idx="2"/>
          </p:cNvCxnSpPr>
          <p:nvPr/>
        </p:nvCxnSpPr>
        <p:spPr>
          <a:xfrm>
            <a:off x="6227233" y="2808288"/>
            <a:ext cx="969434" cy="8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0934" y="4047066"/>
            <a:ext cx="1490134" cy="372533"/>
          </a:xfrm>
          <a:prstGeom prst="rect">
            <a:avLst/>
          </a:prstGeom>
          <a:noFill/>
        </p:spPr>
        <p:txBody>
          <a:bodyPr wrap="square" rtlCol="0">
            <a:spAutoFit/>
          </a:bodyPr>
          <a:lstStyle/>
          <a:p>
            <a:r>
              <a:rPr lang="en-US" smtClean="0"/>
              <a:t>Side effects </a:t>
            </a:r>
            <a:endParaRPr lang="en-US" dirty="0"/>
          </a:p>
        </p:txBody>
      </p:sp>
      <p:sp>
        <p:nvSpPr>
          <p:cNvPr id="9" name="TextBox 8"/>
          <p:cNvSpPr txBox="1"/>
          <p:nvPr/>
        </p:nvSpPr>
        <p:spPr>
          <a:xfrm>
            <a:off x="6671734" y="4063999"/>
            <a:ext cx="1490134" cy="372533"/>
          </a:xfrm>
          <a:prstGeom prst="rect">
            <a:avLst/>
          </a:prstGeom>
          <a:noFill/>
        </p:spPr>
        <p:txBody>
          <a:bodyPr wrap="square" rtlCol="0">
            <a:spAutoFit/>
          </a:bodyPr>
          <a:lstStyle/>
          <a:p>
            <a:r>
              <a:rPr lang="en-US" dirty="0" smtClean="0"/>
              <a:t>Return value</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797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4"/>
          <p:cNvSpPr/>
          <p:nvPr/>
        </p:nvSpPr>
        <p:spPr>
          <a:xfrm>
            <a:off x="7395852"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1722417"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How to access a property and a method</a:t>
            </a:r>
            <a:endParaRPr lang="en-US" dirty="0"/>
          </a:p>
        </p:txBody>
      </p:sp>
      <p:sp>
        <p:nvSpPr>
          <p:cNvPr id="4" name="TextBox 3"/>
          <p:cNvSpPr txBox="1"/>
          <p:nvPr/>
        </p:nvSpPr>
        <p:spPr>
          <a:xfrm>
            <a:off x="2299854" y="1870364"/>
            <a:ext cx="3449782" cy="584775"/>
          </a:xfrm>
          <a:prstGeom prst="rect">
            <a:avLst/>
          </a:prstGeom>
          <a:noFill/>
        </p:spPr>
        <p:txBody>
          <a:bodyPr wrap="square" rtlCol="0">
            <a:spAutoFit/>
          </a:bodyPr>
          <a:lstStyle/>
          <a:p>
            <a:r>
              <a:rPr lang="en-US" sz="3200" smtClean="0"/>
              <a:t>value.dotnotation</a:t>
            </a:r>
            <a:endParaRPr lang="en-US" sz="3200" dirty="0"/>
          </a:p>
        </p:txBody>
      </p:sp>
      <p:sp>
        <p:nvSpPr>
          <p:cNvPr id="5" name="TextBox 4"/>
          <p:cNvSpPr txBox="1"/>
          <p:nvPr/>
        </p:nvSpPr>
        <p:spPr>
          <a:xfrm>
            <a:off x="7758544" y="1873248"/>
            <a:ext cx="3879273" cy="584775"/>
          </a:xfrm>
          <a:prstGeom prst="rect">
            <a:avLst/>
          </a:prstGeom>
          <a:noFill/>
        </p:spPr>
        <p:txBody>
          <a:bodyPr wrap="square" rtlCol="0">
            <a:spAutoFit/>
          </a:bodyPr>
          <a:lstStyle/>
          <a:p>
            <a:r>
              <a:rPr lang="en-US" sz="3200" smtClean="0"/>
              <a:t>value[</a:t>
            </a:r>
            <a:r>
              <a:rPr lang="en-US" sz="3200" dirty="0" err="1" smtClean="0"/>
              <a:t>bracknotation</a:t>
            </a:r>
            <a:r>
              <a:rPr lang="en-US" sz="3200" dirty="0"/>
              <a:t>]</a:t>
            </a:r>
          </a:p>
        </p:txBody>
      </p:sp>
      <p:sp>
        <p:nvSpPr>
          <p:cNvPr id="6" name="TextBox 5"/>
          <p:cNvSpPr txBox="1"/>
          <p:nvPr/>
        </p:nvSpPr>
        <p:spPr>
          <a:xfrm>
            <a:off x="4862946" y="3283528"/>
            <a:ext cx="4031671" cy="369332"/>
          </a:xfrm>
          <a:prstGeom prst="rect">
            <a:avLst/>
          </a:prstGeom>
          <a:noFill/>
        </p:spPr>
        <p:txBody>
          <a:bodyPr wrap="square" rtlCol="0">
            <a:spAutoFit/>
          </a:bodyPr>
          <a:lstStyle/>
          <a:p>
            <a:r>
              <a:rPr lang="en-US" dirty="0" smtClean="0"/>
              <a:t>The difference is in how x </a:t>
            </a:r>
            <a:r>
              <a:rPr lang="en-US" smtClean="0"/>
              <a:t>is interpreted</a:t>
            </a:r>
            <a:endParaRPr lang="en-US"/>
          </a:p>
        </p:txBody>
      </p:sp>
      <p:sp>
        <p:nvSpPr>
          <p:cNvPr id="7" name="TextBox 6"/>
          <p:cNvSpPr txBox="1"/>
          <p:nvPr/>
        </p:nvSpPr>
        <p:spPr>
          <a:xfrm>
            <a:off x="2299854" y="4293699"/>
            <a:ext cx="4031671" cy="923330"/>
          </a:xfrm>
          <a:prstGeom prst="rect">
            <a:avLst/>
          </a:prstGeom>
          <a:noFill/>
        </p:spPr>
        <p:txBody>
          <a:bodyPr wrap="square" rtlCol="0">
            <a:spAutoFit/>
          </a:bodyPr>
          <a:lstStyle/>
          <a:p>
            <a:r>
              <a:rPr lang="en-US" dirty="0" smtClean="0"/>
              <a:t>It needs to be a directly variable name</a:t>
            </a:r>
          </a:p>
          <a:p>
            <a:endParaRPr lang="en-US" dirty="0"/>
          </a:p>
          <a:p>
            <a:r>
              <a:rPr lang="en-US" dirty="0" smtClean="0"/>
              <a:t>Only accepts variables names</a:t>
            </a:r>
            <a:endParaRPr lang="en-US" dirty="0"/>
          </a:p>
        </p:txBody>
      </p:sp>
      <p:cxnSp>
        <p:nvCxnSpPr>
          <p:cNvPr id="9" name="Straight Arrow Connector 8"/>
          <p:cNvCxnSpPr/>
          <p:nvPr/>
        </p:nvCxnSpPr>
        <p:spPr>
          <a:xfrm>
            <a:off x="4024745"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10945" y="4293699"/>
            <a:ext cx="4031671" cy="369332"/>
          </a:xfrm>
          <a:prstGeom prst="rect">
            <a:avLst/>
          </a:prstGeom>
          <a:noFill/>
        </p:spPr>
        <p:txBody>
          <a:bodyPr wrap="square" rtlCol="0">
            <a:spAutoFit/>
          </a:bodyPr>
          <a:lstStyle/>
          <a:p>
            <a:r>
              <a:rPr lang="en-US" dirty="0" smtClean="0"/>
              <a:t>Evaluated to get the property name</a:t>
            </a:r>
            <a:endParaRPr lang="en-US" dirty="0"/>
          </a:p>
        </p:txBody>
      </p:sp>
      <p:cxnSp>
        <p:nvCxnSpPr>
          <p:cNvPr id="11" name="Straight Arrow Connector 10"/>
          <p:cNvCxnSpPr/>
          <p:nvPr/>
        </p:nvCxnSpPr>
        <p:spPr>
          <a:xfrm>
            <a:off x="9635836"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19455" y="4841123"/>
            <a:ext cx="5472545" cy="646331"/>
          </a:xfrm>
          <a:prstGeom prst="rect">
            <a:avLst/>
          </a:prstGeom>
          <a:noFill/>
        </p:spPr>
        <p:txBody>
          <a:bodyPr wrap="square" rtlCol="0">
            <a:spAutoFit/>
          </a:bodyPr>
          <a:lstStyle/>
          <a:p>
            <a:r>
              <a:rPr lang="en-US" dirty="0" smtClean="0"/>
              <a:t>If there is an indexation or calculation it will calculate it first and then the result will be the property name</a:t>
            </a:r>
            <a:endParaRPr lang="en-US" dirty="0"/>
          </a:p>
        </p:txBody>
      </p:sp>
      <p:sp>
        <p:nvSpPr>
          <p:cNvPr id="17" name="TextBox 16"/>
          <p:cNvSpPr txBox="1"/>
          <p:nvPr/>
        </p:nvSpPr>
        <p:spPr>
          <a:xfrm>
            <a:off x="3131128" y="5712652"/>
            <a:ext cx="1433945" cy="369332"/>
          </a:xfrm>
          <a:prstGeom prst="rect">
            <a:avLst/>
          </a:prstGeom>
          <a:noFill/>
        </p:spPr>
        <p:txBody>
          <a:bodyPr wrap="square" rtlCol="0">
            <a:spAutoFit/>
          </a:bodyPr>
          <a:lstStyle/>
          <a:p>
            <a:r>
              <a:rPr lang="en-US" smtClean="0"/>
              <a:t>Value.lenght</a:t>
            </a:r>
            <a:endParaRPr lang="en-US" dirty="0"/>
          </a:p>
        </p:txBody>
      </p:sp>
      <p:sp>
        <p:nvSpPr>
          <p:cNvPr id="18" name="TextBox 17"/>
          <p:cNvSpPr txBox="1"/>
          <p:nvPr/>
        </p:nvSpPr>
        <p:spPr>
          <a:xfrm>
            <a:off x="8738754" y="5712652"/>
            <a:ext cx="1433945" cy="369332"/>
          </a:xfrm>
          <a:prstGeom prst="rect">
            <a:avLst/>
          </a:prstGeom>
          <a:noFill/>
        </p:spPr>
        <p:txBody>
          <a:bodyPr wrap="square" rtlCol="0">
            <a:spAutoFit/>
          </a:bodyPr>
          <a:lstStyle/>
          <a:p>
            <a:r>
              <a:rPr lang="en-US" dirty="0" smtClean="0"/>
              <a:t>Value.[</a:t>
            </a:r>
            <a:r>
              <a:rPr lang="en-US" dirty="0" err="1" smtClean="0"/>
              <a:t>i</a:t>
            </a:r>
            <a:r>
              <a:rPr lang="en-US" dirty="0" smtClean="0"/>
              <a:t>]</a:t>
            </a:r>
            <a:endParaRPr lang="en-US" dirty="0"/>
          </a:p>
        </p:txBody>
      </p:sp>
      <p:sp>
        <p:nvSpPr>
          <p:cNvPr id="19" name="TextBox 18"/>
          <p:cNvSpPr txBox="1"/>
          <p:nvPr/>
        </p:nvSpPr>
        <p:spPr>
          <a:xfrm>
            <a:off x="3117272" y="6151259"/>
            <a:ext cx="1433945" cy="369332"/>
          </a:xfrm>
          <a:prstGeom prst="rect">
            <a:avLst/>
          </a:prstGeom>
          <a:noFill/>
        </p:spPr>
        <p:txBody>
          <a:bodyPr wrap="square" rtlCol="0">
            <a:spAutoFit/>
          </a:bodyPr>
          <a:lstStyle/>
          <a:p>
            <a:r>
              <a:rPr lang="en-US" dirty="0" err="1" smtClean="0"/>
              <a:t>Array.lenght</a:t>
            </a:r>
            <a:endParaRPr lang="en-US" dirty="0"/>
          </a:p>
        </p:txBody>
      </p:sp>
      <p:sp>
        <p:nvSpPr>
          <p:cNvPr id="20" name="TextBox 19"/>
          <p:cNvSpPr txBox="1"/>
          <p:nvPr/>
        </p:nvSpPr>
        <p:spPr>
          <a:xfrm>
            <a:off x="8738753" y="6151259"/>
            <a:ext cx="1956956" cy="369332"/>
          </a:xfrm>
          <a:prstGeom prst="rect">
            <a:avLst/>
          </a:prstGeom>
          <a:noFill/>
        </p:spPr>
        <p:txBody>
          <a:bodyPr wrap="square" rtlCol="0">
            <a:spAutoFit/>
          </a:bodyPr>
          <a:lstStyle/>
          <a:p>
            <a:r>
              <a:rPr lang="en-US" dirty="0" smtClean="0"/>
              <a:t>Array</a:t>
            </a:r>
            <a:r>
              <a:rPr lang="en-US" smtClean="0"/>
              <a:t>[“length”]</a:t>
            </a:r>
            <a:endParaRPr lang="en-US" dirty="0"/>
          </a:p>
        </p:txBody>
      </p:sp>
      <p:pic>
        <p:nvPicPr>
          <p:cNvPr id="2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412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5970133" y="2281086"/>
            <a:ext cx="6221867" cy="3874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570819"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4762"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66879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133282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197507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263910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330313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397804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464207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530610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699054"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570819"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603476"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257773"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1986567"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2749545"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1213079"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570819"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603476"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570819"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603476"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7227263" y="1867209"/>
            <a:ext cx="3707606" cy="369332"/>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5970133" y="2281086"/>
            <a:ext cx="6221867" cy="3693319"/>
          </a:xfrm>
          <a:prstGeom prst="rect">
            <a:avLst/>
          </a:prstGeom>
        </p:spPr>
        <p:txBody>
          <a:bodyPr wrap="squar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.push</a:t>
            </a:r>
            <a:r>
              <a:rPr lang="es-CO" dirty="0" smtClean="0"/>
              <a:t>(“newEelement"); or unshift to add at the beggining</a:t>
            </a:r>
          </a:p>
          <a:p>
            <a:r>
              <a:rPr lang="es-CO" dirty="0" smtClean="0"/>
              <a:t>.join(“ “)</a:t>
            </a:r>
          </a:p>
          <a:p>
            <a:r>
              <a:rPr lang="es-CO" dirty="0" smtClean="0"/>
              <a:t>.pop  .shift // delete the last or first element and returns it</a:t>
            </a:r>
          </a:p>
          <a:p>
            <a:r>
              <a:rPr lang="es-CO" dirty="0"/>
              <a:t>fruits[fruits.length] = "Lemon</a:t>
            </a:r>
            <a:r>
              <a:rPr lang="es-CO" dirty="0" smtClean="0"/>
              <a:t>";</a:t>
            </a:r>
          </a:p>
          <a:p>
            <a:r>
              <a:rPr lang="es-CO" dirty="0" smtClean="0"/>
              <a:t>.splice(from number , to numner)</a:t>
            </a:r>
          </a:p>
          <a:p>
            <a:r>
              <a:rPr lang="es-CO" dirty="0" smtClean="0"/>
              <a:t>.indexof(something) //look the # index where that content is (you can also use lastindexof</a:t>
            </a:r>
          </a:p>
          <a:p>
            <a:r>
              <a:rPr lang="es-CO" dirty="0" smtClean="0"/>
              <a:t>.foreach(function());</a:t>
            </a:r>
          </a:p>
          <a:p>
            <a:r>
              <a:rPr lang="es-CO" dirty="0" smtClean="0"/>
              <a:t>.filter()</a:t>
            </a:r>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pic>
        <p:nvPicPr>
          <p:cNvPr id="35" name="Imagen 18"/>
          <p:cNvPicPr>
            <a:picLocks noChangeAspect="1"/>
          </p:cNvPicPr>
          <p:nvPr/>
        </p:nvPicPr>
        <p:blipFill>
          <a:blip r:embed="rId3"/>
          <a:stretch>
            <a:fillRect/>
          </a:stretch>
        </p:blipFill>
        <p:spPr>
          <a:xfrm>
            <a:off x="7500745" y="874123"/>
            <a:ext cx="4287746" cy="585271"/>
          </a:xfrm>
          <a:prstGeom prst="rect">
            <a:avLst/>
          </a:prstGeom>
        </p:spPr>
      </p:pic>
      <p:sp>
        <p:nvSpPr>
          <p:cNvPr id="36" name="TextBox 35"/>
          <p:cNvSpPr txBox="1"/>
          <p:nvPr/>
        </p:nvSpPr>
        <p:spPr>
          <a:xfrm>
            <a:off x="7500745" y="1453300"/>
            <a:ext cx="2377007" cy="369332"/>
          </a:xfrm>
          <a:prstGeom prst="rect">
            <a:avLst/>
          </a:prstGeom>
          <a:noFill/>
        </p:spPr>
        <p:txBody>
          <a:bodyPr wrap="square" rtlCol="0">
            <a:spAutoFit/>
          </a:bodyPr>
          <a:lstStyle/>
          <a:p>
            <a:r>
              <a:rPr lang="en-US" dirty="0" err="1" smtClean="0"/>
              <a:t>aList</a:t>
            </a:r>
            <a:r>
              <a:rPr lang="en-US" dirty="0" smtClean="0"/>
              <a:t>[0] </a:t>
            </a:r>
            <a:endParaRPr lang="en-US" dirty="0"/>
          </a:p>
        </p:txBody>
      </p:sp>
      <p:pic>
        <p:nvPicPr>
          <p:cNvPr id="3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003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r>
              <a:rPr lang="en-GB" dirty="0" smtClean="0"/>
              <a:t>Properties</a:t>
            </a:r>
          </a:p>
          <a:p>
            <a:r>
              <a:rPr lang="en-GB" dirty="0" smtClean="0"/>
              <a:t>Methods</a:t>
            </a:r>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a:t>
            </a:r>
            <a:r>
              <a:rPr lang="en-GB" dirty="0" smtClean="0"/>
              <a:t>Name</a:t>
            </a:r>
            <a:r>
              <a:rPr lang="en-GB" dirty="0"/>
              <a:t>: “</a:t>
            </a:r>
            <a:r>
              <a:rPr lang="en-GB" dirty="0" err="1"/>
              <a:t>juan</a:t>
            </a:r>
            <a:r>
              <a:rPr lang="en-GB" dirty="0" smtClean="0"/>
              <a:t>”,</a:t>
            </a:r>
            <a:endParaRPr lang="en-GB" dirty="0"/>
          </a:p>
          <a:p>
            <a:r>
              <a:rPr lang="en-GB" dirty="0"/>
              <a:t>Age: </a:t>
            </a:r>
            <a:r>
              <a:rPr lang="en-GB" dirty="0" smtClean="0"/>
              <a:t>23 }</a:t>
            </a:r>
            <a:endParaRPr lang="en-GB" dirty="0"/>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pic>
        <p:nvPicPr>
          <p:cNvPr id="3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24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52617</TotalTime>
  <Words>8245</Words>
  <Application>Microsoft Macintosh PowerPoint</Application>
  <PresentationFormat>Widescreen</PresentationFormat>
  <Paragraphs>1749</Paragraphs>
  <Slides>186</Slides>
  <Notes>13</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186</vt:i4>
      </vt:variant>
    </vt:vector>
  </HeadingPairs>
  <TitlesOfParts>
    <vt:vector size="200" baseType="lpstr">
      <vt:lpstr> ^âTˇ</vt:lpstr>
      <vt:lpstr>Archer Book</vt:lpstr>
      <vt:lpstr>Calibri</vt:lpstr>
      <vt:lpstr>Calibri Light</vt:lpstr>
      <vt:lpstr>Consolas</vt:lpstr>
      <vt:lpstr>Gotham Light</vt:lpstr>
      <vt:lpstr>Helvetica Neue</vt:lpstr>
      <vt:lpstr>Menlo</vt:lpstr>
      <vt:lpstr>Monaco</vt:lpstr>
      <vt:lpstr>Verdana</vt:lpstr>
      <vt:lpstr>Wingdings</vt:lpstr>
      <vt:lpstr>Arial</vt:lpstr>
      <vt:lpstr>Arial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Resposive web design</vt:lpstr>
      <vt:lpstr>Adobe CC color</vt:lpstr>
      <vt:lpstr>PowerPoint Presentation</vt:lpstr>
      <vt:lpstr>Form, imput element  --- action , type attribute</vt:lpstr>
      <vt:lpstr>Forms – new elements</vt:lpstr>
      <vt:lpstr>&lt;canvas&gt;  and &lt;svg&gt; --- a container for graphics  </vt:lpstr>
      <vt:lpstr>PowerPoint Presentation</vt:lpstr>
      <vt:lpstr>&lt;video&gt;</vt:lpstr>
      <vt:lpstr>&lt;iframe&gt; &lt;embed&gt;  and &lt;object&gt; from plog in or call other html page</vt:lpstr>
      <vt:lpstr>Geo location</vt:lpstr>
      <vt:lpstr>Drag and drop – it is an attribute</vt:lpstr>
      <vt:lpstr>Manifesto Cache is for making webpages that load ofline</vt:lpstr>
      <vt:lpstr>PowerPoint Presentation</vt:lpstr>
      <vt:lpstr>Html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PowerPoint Presentation</vt:lpstr>
      <vt:lpstr>PowerPoint Presentation</vt:lpstr>
      <vt:lpstr>PowerPoint Presentation</vt:lpstr>
      <vt:lpstr>PowerPoint Presentation</vt:lpstr>
      <vt:lpstr>PowerPoint Presentation</vt:lpstr>
      <vt:lpstr>Bootstrap Jumbotron and Page Header</vt:lpstr>
      <vt:lpstr>PowerPoint Presentation</vt:lpstr>
      <vt:lpstr>Alerts</vt:lpstr>
      <vt:lpstr>PowerPoint Presentation</vt:lpstr>
      <vt:lpstr>PowerPoint Presentation</vt:lpstr>
      <vt:lpstr>PowerPoint Presentation</vt:lpstr>
      <vt:lpstr>PowerPoint Presentation</vt:lpstr>
      <vt:lpstr>List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strings</vt:lpstr>
      <vt:lpstr>Operators</vt:lpstr>
      <vt:lpstr>Boolean</vt:lpstr>
      <vt:lpstr>Our first program</vt:lpstr>
      <vt:lpstr>Keywords and reserved words</vt:lpstr>
      <vt:lpstr>Function</vt:lpstr>
      <vt:lpstr>Conditional execution</vt:lpstr>
      <vt:lpstr>While do loops</vt:lpstr>
      <vt:lpstr>For loops</vt:lpstr>
      <vt:lpstr>Value switch</vt:lpstr>
      <vt:lpstr>PowerPoint Presentation</vt:lpstr>
      <vt:lpstr>functions</vt:lpstr>
      <vt:lpstr>Functions – closure</vt:lpstr>
      <vt:lpstr>Function recursion</vt:lpstr>
      <vt:lpstr>functions</vt:lpstr>
      <vt:lpstr>How to access a property and a method</vt:lpstr>
      <vt:lpstr>PowerPoint Presentation</vt:lpstr>
      <vt:lpstr>PowerPoint Presentation</vt:lpstr>
      <vt:lpstr>Mutability</vt:lpstr>
      <vt:lpstr>Looping objects</vt:lpstr>
      <vt:lpstr>Exersices(3)</vt:lpstr>
      <vt:lpstr>The arguments object</vt:lpstr>
      <vt:lpstr>Math object</vt:lpstr>
      <vt:lpstr>The global object</vt:lpstr>
      <vt:lpstr>Example form array to list</vt:lpstr>
      <vt:lpstr>PowerPoint Presentation</vt:lpstr>
      <vt:lpstr>JSON</vt:lpstr>
      <vt:lpstr>Array.map</vt:lpstr>
      <vt:lpstr>Array.filter  -- array.reduce</vt:lpstr>
      <vt:lpstr>JSON reduce</vt:lpstr>
      <vt:lpstr>Blocks</vt:lpstr>
      <vt:lpstr>Reduce exersice</vt:lpstr>
      <vt:lpstr>exersice</vt:lpstr>
      <vt:lpstr>exersice</vt:lpstr>
      <vt:lpstr>Bind method of all functions</vt:lpstr>
      <vt:lpstr>Every and some on array</vt:lpstr>
      <vt:lpstr>PowerPoint Presentation</vt:lpstr>
      <vt:lpstr>Prototype object</vt:lpstr>
      <vt:lpstr>Constructor function</vt:lpstr>
      <vt:lpstr>Properties of the prototype</vt:lpstr>
      <vt:lpstr>Create a object without prototype</vt:lpstr>
      <vt:lpstr>Getters an  setters</vt:lpstr>
      <vt:lpstr>Inheritance --- is a good trick but not he best way</vt:lpstr>
      <vt:lpstr>PowerPoint Presentation</vt:lpstr>
      <vt:lpstr>Strict mode</vt:lpstr>
      <vt:lpstr>Debugging</vt:lpstr>
      <vt:lpstr>Console.log  console.clear</vt:lpstr>
      <vt:lpstr>Throw , try , catch and finally</vt:lpstr>
      <vt:lpstr>Regular expression</vt:lpstr>
      <vt:lpstr>Regular expression</vt:lpstr>
      <vt:lpstr>Reg expresion – exec</vt:lpstr>
      <vt:lpstr>Regular expression – exercise</vt:lpstr>
      <vt:lpstr>Date type</vt:lpstr>
      <vt:lpstr>Choice pattern</vt:lpstr>
      <vt:lpstr>Replace method</vt:lpstr>
      <vt:lpstr>Dynamically creating Regular expressions</vt:lpstr>
      <vt:lpstr>Regular expressions , search</vt:lpstr>
      <vt:lpstr>MODULES</vt:lpstr>
      <vt:lpstr>Modules</vt:lpstr>
      <vt:lpstr>Functions as name space</vt:lpstr>
      <vt:lpstr>Objects as interfaces</vt:lpstr>
      <vt:lpstr>Detaching from the global scope</vt:lpstr>
      <vt:lpstr>PowerPoint Presentation</vt:lpstr>
      <vt:lpstr>Networks protocols – email, messages , files</vt:lpstr>
      <vt:lpstr>PowerPoint Presentation</vt:lpstr>
      <vt:lpstr>&lt;script&gt; </vt:lpstr>
      <vt:lpstr>DOM --- Document object model</vt:lpstr>
      <vt:lpstr>The DOM is a tree and the document. documentElement is the root</vt:lpstr>
      <vt:lpstr>PowerPoint Presentation</vt:lpstr>
      <vt:lpstr>Use of a recursive function to look for a string node with a specific text through all the DOM</vt:lpstr>
      <vt:lpstr>Finding a specific element (3 ways)</vt:lpstr>
      <vt:lpstr>Changing the document</vt:lpstr>
      <vt:lpstr>Creating nodes</vt:lpstr>
      <vt:lpstr>Creating nodes</vt:lpstr>
      <vt:lpstr>Creating nodes</vt:lpstr>
      <vt:lpstr>Access the attributes </vt:lpstr>
      <vt:lpstr>Access the attributes – the Highlighter example </vt:lpstr>
      <vt:lpstr>Access the attributes – the Highlighter example </vt:lpstr>
      <vt:lpstr>PowerPoint Presentation</vt:lpstr>
      <vt:lpstr>DOM STYLING</vt:lpstr>
      <vt:lpstr>DOM with the CSS page</vt:lpstr>
      <vt:lpstr>Query selectors</vt:lpstr>
      <vt:lpstr>Positioning and animating</vt:lpstr>
      <vt:lpstr>Event handler</vt:lpstr>
      <vt:lpstr>Event object and propagation</vt:lpstr>
      <vt:lpstr>Event object and propagation</vt:lpstr>
      <vt:lpstr>Event object and propagation</vt:lpstr>
      <vt:lpstr>Event target attribute</vt:lpstr>
      <vt:lpstr>Key event</vt:lpstr>
      <vt:lpstr>Key event</vt:lpstr>
      <vt:lpstr>Mouse event</vt:lpstr>
      <vt:lpstr>PowerPoint Presentation</vt:lpstr>
      <vt:lpstr>PowerPoint Presentation</vt:lpstr>
      <vt:lpstr>Diagram of how JavaScript works</vt:lpstr>
      <vt:lpstr>Diagram of how JavaScript works</vt:lpstr>
      <vt:lpstr>PowerPoint Presentation</vt:lpstr>
      <vt:lpstr>PowerPoint Presentation</vt:lpstr>
      <vt:lpstr>PowerPoint Presentation</vt:lpstr>
      <vt:lpstr>PowerPoint Presentation</vt:lpstr>
      <vt:lpstr>PowerPoint Presentation</vt:lpstr>
      <vt:lpstr>PowerPoint Presentation</vt:lpstr>
      <vt:lpstr>oop</vt:lpstr>
      <vt:lpstr>HEROKU</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Juan David Mendieta</cp:lastModifiedBy>
  <cp:revision>461</cp:revision>
  <dcterms:created xsi:type="dcterms:W3CDTF">2015-05-31T11:56:34Z</dcterms:created>
  <dcterms:modified xsi:type="dcterms:W3CDTF">2015-08-03T18:00:13Z</dcterms:modified>
</cp:coreProperties>
</file>